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884" r:id="rId5"/>
  </p:sldMasterIdLst>
  <p:notesMasterIdLst>
    <p:notesMasterId r:id="rId51"/>
  </p:notesMasterIdLst>
  <p:handoutMasterIdLst>
    <p:handoutMasterId r:id="rId52"/>
  </p:handoutMasterIdLst>
  <p:sldIdLst>
    <p:sldId id="4776" r:id="rId6"/>
    <p:sldId id="2147375091" r:id="rId7"/>
    <p:sldId id="2147377269" r:id="rId8"/>
    <p:sldId id="2147478688" r:id="rId9"/>
    <p:sldId id="2147478663" r:id="rId10"/>
    <p:sldId id="2147478699" r:id="rId11"/>
    <p:sldId id="2147478680" r:id="rId12"/>
    <p:sldId id="2147478665" r:id="rId13"/>
    <p:sldId id="2147478683" r:id="rId14"/>
    <p:sldId id="2147478668" r:id="rId15"/>
    <p:sldId id="2147478693" r:id="rId16"/>
    <p:sldId id="2147478698" r:id="rId17"/>
    <p:sldId id="2147478694" r:id="rId18"/>
    <p:sldId id="2147478695" r:id="rId19"/>
    <p:sldId id="2147478666" r:id="rId20"/>
    <p:sldId id="2147478667" r:id="rId21"/>
    <p:sldId id="2147478669" r:id="rId22"/>
    <p:sldId id="2147472489" r:id="rId23"/>
    <p:sldId id="2147478700" r:id="rId24"/>
    <p:sldId id="2147478692" r:id="rId25"/>
    <p:sldId id="2147478701" r:id="rId26"/>
    <p:sldId id="2147478691" r:id="rId27"/>
    <p:sldId id="2147480789" r:id="rId28"/>
    <p:sldId id="2147480792" r:id="rId29"/>
    <p:sldId id="2147480940" r:id="rId30"/>
    <p:sldId id="2147478670" r:id="rId31"/>
    <p:sldId id="2147480935" r:id="rId32"/>
    <p:sldId id="2147480939" r:id="rId33"/>
    <p:sldId id="2147480937" r:id="rId34"/>
    <p:sldId id="2147478696" r:id="rId35"/>
    <p:sldId id="2147478697" r:id="rId36"/>
    <p:sldId id="2147480942" r:id="rId37"/>
    <p:sldId id="2147478682" r:id="rId38"/>
    <p:sldId id="2147375180" r:id="rId39"/>
    <p:sldId id="271" r:id="rId40"/>
    <p:sldId id="2147375182" r:id="rId41"/>
    <p:sldId id="2147375179" r:id="rId42"/>
    <p:sldId id="2147472477" r:id="rId43"/>
    <p:sldId id="2145706015" r:id="rId44"/>
    <p:sldId id="2147478675" r:id="rId45"/>
    <p:sldId id="2145706037" r:id="rId46"/>
    <p:sldId id="2147478676" r:id="rId47"/>
    <p:sldId id="2147480941" r:id="rId48"/>
    <p:sldId id="2145706036" r:id="rId49"/>
    <p:sldId id="2145706023" r:id="rId50"/>
  </p:sldIdLst>
  <p:sldSz cx="12192000" cy="6858000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C24DA37-BFD7-5E53-D3CB-9C595CC436AA}" name="Santos, Melanie (NIH/NIMHD) [E]" initials="MS" userId="S::santosmmm@nih.gov::0f762efc-5ff8-43d5-a428-8ef2917a739e" providerId="AD"/>
  <p188:author id="{BA2CC744-D699-5486-F2A8-3CBF4E729932}" name="Wurster, Andrea (NIH/NIMHD) [E]" initials="AW" userId="S::wurstera@nih.gov::020ad5c7-1799-49ac-8726-d1b7278b1cb0" providerId="AD"/>
  <p188:author id="{5CC1845E-1578-47C8-01C0-45CB663DEB3E}" name="Basikoro, Eloho (NIH/NIMHD) [C]" initials="BE([" userId="S::basikoroee@nih.gov::239a2afb-bf1d-4e35-ae9f-e888934f819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Hoffman, Bethany (NIH/NIMHD) [C]" initials="HB([" lastIdx="357" clrIdx="6">
    <p:extLst>
      <p:ext uri="{19B8F6BF-5375-455C-9EA6-DF929625EA0E}">
        <p15:presenceInfo xmlns:p15="http://schemas.microsoft.com/office/powerpoint/2012/main" userId="S::hoffmanbe@nih.gov::d7b88d6b-a436-46f9-be37-3ef2363f8a68" providerId="AD"/>
      </p:ext>
    </p:extLst>
  </p:cmAuthor>
  <p:cmAuthor id="1" name="Pollard, Shelly (NIH/NIMHD) [E]" initials="PS([" lastIdx="89" clrIdx="0">
    <p:extLst>
      <p:ext uri="{19B8F6BF-5375-455C-9EA6-DF929625EA0E}">
        <p15:presenceInfo xmlns:p15="http://schemas.microsoft.com/office/powerpoint/2012/main" userId="S::pollards@nih.gov::8f703722-7d71-4d2d-a578-abc1f5bf7757" providerId="AD"/>
      </p:ext>
    </p:extLst>
  </p:cmAuthor>
  <p:cmAuthor id="8" name="Linares, Deborah (NIH/NIMHD) [E]" initials="LD([" lastIdx="5" clrIdx="7">
    <p:extLst>
      <p:ext uri="{19B8F6BF-5375-455C-9EA6-DF929625EA0E}">
        <p15:presenceInfo xmlns:p15="http://schemas.microsoft.com/office/powerpoint/2012/main" userId="S::linaresde@nih.gov::e576a9d8-b261-4af3-808c-9e24c574f63b" providerId="AD"/>
      </p:ext>
    </p:extLst>
  </p:cmAuthor>
  <p:cmAuthor id="2" name="Stephen Gilberg" initials="SG" lastIdx="112" clrIdx="1">
    <p:extLst>
      <p:ext uri="{19B8F6BF-5375-455C-9EA6-DF929625EA0E}">
        <p15:presenceInfo xmlns:p15="http://schemas.microsoft.com/office/powerpoint/2012/main" userId="S::SGilberg@Palladianpartners.com::dbbda6ab-1ce5-46d4-befa-8fc585804732" providerId="AD"/>
      </p:ext>
    </p:extLst>
  </p:cmAuthor>
  <p:cmAuthor id="9" name="Marshall, Vanessa (NIH/NIMHD) [E]" initials="MV([" lastIdx="6" clrIdx="8">
    <p:extLst>
      <p:ext uri="{19B8F6BF-5375-455C-9EA6-DF929625EA0E}">
        <p15:presenceInfo xmlns:p15="http://schemas.microsoft.com/office/powerpoint/2012/main" userId="S::marshallvj@nih.gov::deb30909-5183-4c2d-940c-6d8fc71be89f" providerId="AD"/>
      </p:ext>
    </p:extLst>
  </p:cmAuthor>
  <p:cmAuthor id="3" name="Helena Mickle" initials="HM" lastIdx="7" clrIdx="2">
    <p:extLst>
      <p:ext uri="{19B8F6BF-5375-455C-9EA6-DF929625EA0E}">
        <p15:presenceInfo xmlns:p15="http://schemas.microsoft.com/office/powerpoint/2012/main" userId="S-1-5-21-1417001333-1383384898-725345543-26322" providerId="AD"/>
      </p:ext>
    </p:extLst>
  </p:cmAuthor>
  <p:cmAuthor id="10" name="Zenk, Shannon (NIH/NINR) [E]" initials="ZS([" lastIdx="4" clrIdx="9">
    <p:extLst>
      <p:ext uri="{19B8F6BF-5375-455C-9EA6-DF929625EA0E}">
        <p15:presenceInfo xmlns:p15="http://schemas.microsoft.com/office/powerpoint/2012/main" userId="S::zenksn@nih.gov::f5823fd4-f116-4e68-be7b-ab51e056a395" providerId="AD"/>
      </p:ext>
    </p:extLst>
  </p:cmAuthor>
  <p:cmAuthor id="4" name="Aklin, Courtney (NIH/NIMHD) [E]" initials="AC([" lastIdx="17" clrIdx="3">
    <p:extLst>
      <p:ext uri="{19B8F6BF-5375-455C-9EA6-DF929625EA0E}">
        <p15:presenceInfo xmlns:p15="http://schemas.microsoft.com/office/powerpoint/2012/main" userId="S::cferrell@nih.gov::b1a1df99-8cfd-40da-9a5d-55bc53de8daf" providerId="AD"/>
      </p:ext>
    </p:extLst>
  </p:cmAuthor>
  <p:cmAuthor id="5" name="Sengupta, Mohor Biplab (NIH/NIMHD) [C]" initials="SMB([" lastIdx="3" clrIdx="4">
    <p:extLst>
      <p:ext uri="{19B8F6BF-5375-455C-9EA6-DF929625EA0E}">
        <p15:presenceInfo xmlns:p15="http://schemas.microsoft.com/office/powerpoint/2012/main" userId="S::senguptam2@nih.gov::01f1bb6d-8ab9-4afc-98c1-ed40cd6160db" providerId="AD"/>
      </p:ext>
    </p:extLst>
  </p:cmAuthor>
  <p:cmAuthor id="6" name="Dluzen, Doug (NIH/NIMHD) [C]" initials="DD([" lastIdx="33" clrIdx="5">
    <p:extLst>
      <p:ext uri="{19B8F6BF-5375-455C-9EA6-DF929625EA0E}">
        <p15:presenceInfo xmlns:p15="http://schemas.microsoft.com/office/powerpoint/2012/main" userId="S::dluzendf@nih.gov::833d6e1e-ebf7-478b-a2a0-5a54710de9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3A6B"/>
    <a:srgbClr val="D9D9D9"/>
    <a:srgbClr val="6C3A77"/>
    <a:srgbClr val="0D345B"/>
    <a:srgbClr val="FDD183"/>
    <a:srgbClr val="CC6600"/>
    <a:srgbClr val="4472C4"/>
    <a:srgbClr val="000000"/>
    <a:srgbClr val="9AC6ED"/>
    <a:srgbClr val="C1E0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45ECE4-175A-4A2D-933B-572D8CD2A426}" v="1" dt="2026-09-09T13:43:43.350"/>
    <p1510:client id="{F1CB36F2-8FEF-4F18-B68D-F9E9AD1DB303}" v="2" dt="2026-09-09T13:10:55.8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272" autoAdjust="0"/>
    <p:restoredTop sz="86441" autoAdjust="0"/>
  </p:normalViewPr>
  <p:slideViewPr>
    <p:cSldViewPr snapToGrid="0">
      <p:cViewPr varScale="1">
        <p:scale>
          <a:sx n="54" d="100"/>
          <a:sy n="54" d="100"/>
        </p:scale>
        <p:origin x="4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53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commentAuthors" Target="commentAuthors.xml"/><Relationship Id="rId58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8/10/relationships/authors" Target="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7840" cy="464820"/>
          </a:xfrm>
          <a:prstGeom prst="rect">
            <a:avLst/>
          </a:prstGeom>
        </p:spPr>
        <p:txBody>
          <a:bodyPr vert="horz" lIns="93120" tIns="46559" rIns="93120" bIns="4655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2" y="0"/>
            <a:ext cx="3037840" cy="464820"/>
          </a:xfrm>
          <a:prstGeom prst="rect">
            <a:avLst/>
          </a:prstGeom>
        </p:spPr>
        <p:txBody>
          <a:bodyPr vert="horz" lIns="93120" tIns="46559" rIns="93120" bIns="4655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0D5DC3-51F3-8541-B7C9-F27DEDF3E186}" type="datetimeFigureOut">
              <a:rPr lang="en-US"/>
              <a:pPr>
                <a:defRPr/>
              </a:pPr>
              <a:t>9/9/2026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967"/>
            <a:ext cx="3037840" cy="464820"/>
          </a:xfrm>
          <a:prstGeom prst="rect">
            <a:avLst/>
          </a:prstGeom>
        </p:spPr>
        <p:txBody>
          <a:bodyPr vert="horz" lIns="93120" tIns="46559" rIns="93120" bIns="4655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2" y="8829967"/>
            <a:ext cx="3037840" cy="464820"/>
          </a:xfrm>
          <a:prstGeom prst="rect">
            <a:avLst/>
          </a:prstGeom>
        </p:spPr>
        <p:txBody>
          <a:bodyPr vert="horz" lIns="93120" tIns="46559" rIns="93120" bIns="4655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9985819-A8BE-B84C-928B-D4D1FC53EF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667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7840" cy="464820"/>
          </a:xfrm>
          <a:prstGeom prst="rect">
            <a:avLst/>
          </a:prstGeom>
        </p:spPr>
        <p:txBody>
          <a:bodyPr vert="horz" lIns="93120" tIns="46559" rIns="93120" bIns="4655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2" y="0"/>
            <a:ext cx="3037840" cy="464820"/>
          </a:xfrm>
          <a:prstGeom prst="rect">
            <a:avLst/>
          </a:prstGeom>
        </p:spPr>
        <p:txBody>
          <a:bodyPr vert="horz" lIns="93120" tIns="46559" rIns="93120" bIns="4655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E4E5932-69D6-4249-8F29-93B6626F75CB}" type="datetimeFigureOut">
              <a:rPr lang="en-US"/>
              <a:pPr>
                <a:defRPr/>
              </a:pPr>
              <a:t>9/9/2026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0" tIns="46559" rIns="93120" bIns="4655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20" tIns="46559" rIns="93120" bIns="4655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967"/>
            <a:ext cx="3037840" cy="464820"/>
          </a:xfrm>
          <a:prstGeom prst="rect">
            <a:avLst/>
          </a:prstGeom>
        </p:spPr>
        <p:txBody>
          <a:bodyPr vert="horz" lIns="93120" tIns="46559" rIns="93120" bIns="4655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2" y="8829967"/>
            <a:ext cx="3037840" cy="464820"/>
          </a:xfrm>
          <a:prstGeom prst="rect">
            <a:avLst/>
          </a:prstGeom>
        </p:spPr>
        <p:txBody>
          <a:bodyPr vert="horz" lIns="93120" tIns="46559" rIns="93120" bIns="4655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7974AF-E120-6349-AB75-6CE4929B3E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6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onica.Hooper@nih.gov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h.gov/news-events/news-releases/monica-bertagnolli-md-takes-helm-nih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funding/find-a-fit-for-your-research/highlighted-topic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h.gov/news-events/news-releases/monica-bertagnolli-md-takes-helm-nih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="1" dirty="0">
                <a:ea typeface="Helvetica Neue" panose="02000503000000020004" pitchFamily="2" charset="0"/>
                <a:cs typeface="Helvetica Neue" panose="02000503000000020004" pitchFamily="2" charset="0"/>
                <a:hlinkClick r:id="rId3"/>
              </a:rPr>
              <a:t>Monica.Hooper@nih.gov</a:t>
            </a:r>
            <a:r>
              <a:rPr lang="en-US" altLang="en-US" sz="1200" b="1" dirty="0"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16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632AC-89EA-B377-6E5A-26D6DBA07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70BD1-2F39-677F-8D9D-FACBA3C44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417ECC-22E3-5685-BB09-78F0350FBF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r>
              <a:rPr lang="en-US" dirty="0"/>
              <a:t>Unified Funding Strategy https://grants.nih.gov/sites/default/files/Leveraging-Funding-Policies-Framework.pdf</a:t>
            </a:r>
          </a:p>
          <a:p>
            <a:pPr indent="0" algn="l">
              <a:buNone/>
            </a:pPr>
            <a:r>
              <a:rPr lang="en-US" dirty="0"/>
              <a:t>NIH Videocast https://videocast.nih.gov/watch/239b35f0-7181-11f1-82c0-124f0a52e769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383B4-E9E4-B936-8A2E-FD63DF60A9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7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9E7D4-1DE0-548F-FD4C-E91F4D7D7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D747D5-8BB0-2ED6-9014-FF7349FD21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795E4A-594B-14BF-82F6-3B36F2CE5E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buNone/>
            </a:pPr>
            <a:r>
              <a:rPr lang="en-US" sz="1200" b="0" dirty="0"/>
              <a:t>NOT-OD-26-088 https://grants.nih.gov/grants/guide/notice-files/NOT-OD-26-088.html</a:t>
            </a:r>
          </a:p>
          <a:p>
            <a:pPr marL="0" marR="0">
              <a:buNone/>
            </a:pPr>
            <a:r>
              <a:rPr lang="en-US" sz="1200" b="0" dirty="0"/>
              <a:t>NIH Unified Funding Strategy https://grants.nih.gov/news-events/nih-extramural-nexus-news/2025/11/implementing-a-unified-nih-funding-strategy-to-guide-consistent-and-clearer-award-decisions</a:t>
            </a:r>
          </a:p>
          <a:p>
            <a:pPr marL="0" marR="0">
              <a:buNone/>
            </a:pPr>
            <a:r>
              <a:rPr lang="en-US" b="0" dirty="0"/>
              <a:t>Electronically https://rfi.grants.nih.gov/?s=6a2b1c22c3fcfda46e0badd2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3A166-29D0-0E0B-ED01-5DA3FB5CFE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14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3FBEE-FE6C-F387-82A0-E8DC706D5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300CAB-A7B7-A6F2-039E-F4AEF85664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9B5173-77CC-E8EF-ACF1-42882B2A3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EA100-C35C-6223-D72D-12839306B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90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ED7C-1427-3323-BC3B-CBCCEE7F3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031401-3A48-90E9-FE90-005C89B30C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08B8AD-6612-A989-BC60-F5CBA45DE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buNone/>
            </a:pPr>
            <a:r>
              <a:rPr lang="en-US" dirty="0"/>
              <a:t>NOT-OD-26-098  https://grants.nih.gov/grants/guide/notice-files/NOT-OD-26-098.html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8E5B51-A99B-1D62-92F0-4C5B767B1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69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627EF-AC4C-E830-ADA0-4890BA3E0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BC2CAE-BC99-BE17-CCBD-FE6044B18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12C113-C79F-6036-404C-B9A72D7B8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NOT-OD-26-095  https://grants.nih.gov/grants/guide/notice-files/NOT-OD-26-095.html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Electronically  https://rfi.grants.nih.gov/?s=6a57b31c69fc50193d0eb712</a:t>
            </a:r>
          </a:p>
          <a:p>
            <a:pPr marL="0" marR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9F8675-B101-8CA0-F527-E395639CA7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900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B6BF2-4908-6409-E52C-9C4FC225D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764EE0-C83E-2A82-8B43-1A6F16BEA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E4C913-AC94-5231-B0CC-B44E2DC7F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buNone/>
            </a:pPr>
            <a:r>
              <a:rPr lang="en-US" dirty="0"/>
              <a:t>NIH Extramural Nexus https://grants.nih.gov/news-events/nih-extramural-nexus-news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DCF5F-11E8-B11D-1CC6-286C7A00F7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23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C9085-FD86-1821-5F4D-DDCDFEC02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12865B-A5F9-F14F-F155-CC536C8C0C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0A1789-91F5-E858-3EE2-368FE62E1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buNone/>
            </a:pPr>
            <a:r>
              <a:rPr lang="en-US" dirty="0" err="1"/>
              <a:t>SimplerNOFO</a:t>
            </a:r>
            <a:r>
              <a:rPr lang="en-US" dirty="0"/>
              <a:t> initiative https://simplergrants.hhs.gov/simplernofos/overview</a:t>
            </a:r>
          </a:p>
          <a:p>
            <a:pPr marL="0" marR="0">
              <a:buNone/>
            </a:pPr>
            <a:r>
              <a:rPr lang="en-US" dirty="0"/>
              <a:t>PAR-27-032 https://files.simpler.grants.gov/opportunities/9a4aeb2f-d0ac-403b-ac67-9d1fd24d9556/attachments/2037e87d-aae5-4621-8e37-b3fb158c3c26/PAR-27-032-Full-Announcement.pdf</a:t>
            </a:r>
          </a:p>
          <a:p>
            <a:pPr marL="0" marR="0">
              <a:buNone/>
            </a:pPr>
            <a:r>
              <a:rPr lang="en-US" dirty="0" err="1"/>
              <a:t>SimplerNOFO</a:t>
            </a:r>
            <a:r>
              <a:rPr lang="en-US" dirty="0"/>
              <a:t> initiative https://simplergrants.hhs.gov/simplernofos/overview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793CE-C2F0-574E-9240-C31CCD3015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18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85323-C288-AB65-04D8-3192D19A8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63F4CF-9CB1-713D-716F-8AA116B58E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B3391-5500-808F-87DD-E83938FE0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84A35-1776-6B21-DEE4-EC76933B8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0249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846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85EF4-7980-D3D5-AA90-DBA6DC03E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10DF14-E039-EB97-E648-5445E3A743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3562DF-DC2B-2A05-7FED-DD354B956F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https://scgcorp.zoom.us/webinar/register/WN_Meb8JLFMT2ueMy4V7qemOA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F4CDA-0D2A-74EA-4088-F45DA87E1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8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0" u="sng" dirty="0">
              <a:latin typeface="+mn-lt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C9D81-42AC-494E-9179-CF0061AC1E0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5605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F77E9-A228-082A-41E1-B4DD70056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BE5E75-53C8-AF09-6755-AB1F4680BC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1D84D9-F094-521B-B89A-30DC20067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NIH Videocast https://videocast.nih.gov/watch/dacc12d3-6f0f-11f1-82c0-124f0a52e769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BCBB1-7B92-1B11-0479-0DC360CDEF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36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F862E-6706-56E5-9FB1-D1209AF4F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CA30E9-0FA2-9EF0-46B2-8DF09496E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446C56-F1BA-4080-BFEC-AF12E96781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F6533-7212-4569-5D4B-476E21F89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518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974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https://nihceal.org/resources/ceacr-precision-outreach-and-planning-cerpop-tool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1942FF-9962-41B3-8F8E-DB931F280F6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175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https://nihceal.org/resources/ceacr-wise-practices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1942FF-9962-41B3-8F8E-DB931F280F6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770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D3AE3-9D22-3FD3-DA96-074912FC7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F3FAED-AE10-6B7B-DC91-BD8E218C32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4A268B-F9EF-933D-8A49-00E0C99F0E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D0E5B-FFF8-1856-83A4-F9F2C15324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563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20440-A3BC-63A3-3074-52C193B68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4693E5-6E31-B134-A3A3-0056BD220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43D415-FFA3-D8E7-E702-24368CD00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Highlighted Topics - https://grants.nih.gov/funding/find-a-fit-for-your-research/highlighted-topics </a:t>
            </a:r>
          </a:p>
          <a:p>
            <a:endParaRPr lang="en-US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Advancing Data Science Approaches to Address Health Disparities Through Artificial Intelligence (AI), and Machine Learning (ML), and Community-Engaged Research - https://grants.nih.gov/funding/find-a-fit-for-your-research/highlighted-topics/112</a:t>
            </a:r>
          </a:p>
          <a:p>
            <a:endParaRPr lang="en-US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NIH Parent Funding Announcement - https://grants.nih.gov/funding/explore-nih-opportunities/parent-announcements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C0BFF-1F43-5D38-3D59-8F0CBC8EFC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212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CF836-96FC-64B6-2BB6-0B67CE868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5AFF0-6E55-FBEB-A77F-B1D89B8BC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6D82C4-506D-33E0-0587-FB8AC4DFA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3B824-9D0F-CFD3-E9AC-9DD0A6E0E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0EEBD-97B1-4073-8C90-1E1542A316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673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E3A52-02AB-8A0C-537F-F93C6DD0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957BC6-2702-93CF-D383-E4B47A1A4B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41400" y="265113"/>
            <a:ext cx="4624388" cy="260191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77059A-3300-F040-E934-CC07DAC97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159" y="3125985"/>
            <a:ext cx="6540704" cy="605880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E1F30-1B12-B50F-B821-E03F42A529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8296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3AD1-CD86-0A15-51CB-21AA07C27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D3DE25-D3BD-213F-4FE8-2F159F887C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41400" y="265113"/>
            <a:ext cx="4624388" cy="260191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7C0063-3EDB-4EF5-E637-3C57D16CD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159" y="3125985"/>
            <a:ext cx="6540704" cy="605880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61195-3A65-2A48-4E68-0587C6B82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780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EED57-436E-407C-2B0D-A11C7B506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A8443C-C56B-1D75-097B-73116B8A9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97935D-2016-B9C8-3B74-16597352DF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885B1-26EA-6370-BBDF-A98A6AE88A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9906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4D388-C1F2-50B4-D7F7-33D84C0CA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456F25-051A-BB87-D868-9FE169D99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1A81E4-BAB2-C97C-2542-53BACB555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5A7DC-A7D7-947C-CFF3-C971E52B9B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7428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08C7-09B5-85C8-11F0-524CCF19E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59ECB7-A81D-620D-BD1E-4A9AE27C8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BAD245-BE44-037D-F29E-12CB8F7AA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2C1862-579D-434C-31CA-01D73B430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256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0AE39-5E81-961A-6E14-7B125BAF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BF2717-631B-4AED-9C78-0197838D2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6D5FA-7573-9217-434C-FF0A1DDE3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4548A-59C0-D3D8-0394-8C442370D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689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8E07B-521D-90D2-53E8-DE8C0378A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7BD2B-980D-F7FB-6C34-FEF4C51FC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FA932E-BAB6-7D4C-5EE1-A10AAD42C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B1994-96F9-8E9A-5479-DF10B5C38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933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715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9965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9965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BA21C-1A06-9878-1956-1CB14430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48795F-A9D0-5EFC-EA03-99EA26219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7A6496-6DCD-E51D-3A71-7B6C4E0BC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965A5-145B-8899-277E-B834D62FC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9170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9576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 Fam Med - https://www.annfammed.org/content/24/2/97.long#sec-6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681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49E9D-C984-B241-A0F6-8CC290429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859604-4A10-DB38-7099-F929C96B84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FB1B54-D814-D22E-F8E7-2195E1714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hlinkClick r:id="rId3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5076D-486C-83ED-636A-2CFDAD52B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C9D81-42AC-494E-9179-CF0061AC1E0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956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71DAD-57FA-9978-FD84-E7B0E41C9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08A21C-8EBD-59BB-2E0B-9839549C3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A1997F-048D-7464-2E1B-8BAE85E40C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JMIR Form Res - https://pmc.ncbi.nlm.nih.gov/articles/PMC1328797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2992CC-6FC2-3D6C-162D-701BC63D5A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4839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A76E6-B4BA-F822-9049-57F20E250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87DD40-916D-8BF1-438F-429AD6ABA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6C21AF-A415-CB65-C3C0-D04D9B240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Lancet </a:t>
            </a:r>
            <a:r>
              <a:rPr lang="en-US" dirty="0" err="1"/>
              <a:t>Rheumatol</a:t>
            </a:r>
            <a:r>
              <a:rPr lang="en-US" dirty="0"/>
              <a:t> - https://pubmed.ncbi.nlm.nih.gov/40975111/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A5326-B75B-9CD7-C161-36AEC96FE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2668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84305-C4F3-8B07-0CF7-67A4BA66B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63A1C9-8651-EE2D-918D-84B2B57EB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B1A90-7F7C-27B2-46F8-1D1C633D1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Nat Med -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9B116A-B54D-D1BE-39CD-B9443459E5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0104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CB0EB-7353-0456-8275-C2DA0C6E7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8ADDCF-4D70-880A-FA03-32BA98601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2BD7AC-C728-C8E8-F84A-3BA2EEEAAA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Annals of Behavioral Medicine - https://academic.oup.com/abm/article/60/1/kaag016/8658839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8471E-F002-DEA3-6936-34049C18D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974AF-E120-6349-AB75-6CE4929B3E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5564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43B75-80DC-C8BB-27D1-60722D05F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ABF77F-29D1-0AD1-705B-1ED445658C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C1E307-DC5F-A746-A9CC-32AD99886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Geriatrics - https://pmc.ncbi.nlm.nih.gov/articles/PMC12821712/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3FBCA-4FD5-7B00-99B3-2B3B0D457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6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520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4ED05-57C0-E8D7-9997-9152F6309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8490DB-D09F-17F8-EB00-C073B7426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795D44-36AC-CF5B-4A90-53EA3CD77A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D0A66-D890-B7A5-DF40-060F018105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24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EE695-3336-9CE8-6BB1-C99E0C5C2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D638CD-D42D-D4B5-47F3-D285CE977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534DE7-8C8A-72B0-F3BA-0972828D7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33F5C-86E0-CF55-E8ED-EA024A316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34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A2D32-6C3A-1329-D094-F61301F2F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6FCEC5-6EFD-3F69-EE9E-FFC6AA8B5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738142-07A5-954E-0E23-7516932E0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86D0D-0B94-FB95-B625-C89B8DAABB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84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0B980-01C7-38D0-B2BB-A0E42906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0BDBB5-1251-0F16-6972-B850638FA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4B2CF4-6926-B2D4-FBA3-E4FF92BE6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02EDD-B114-C339-04A7-45E2D647CE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78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54DF0-FB93-E819-118A-85632199C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E5C08-8DE0-2AC8-971C-4D03E687A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A36102-5C2E-00FF-0AF2-AFFFE8DC21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r>
              <a:rPr lang="en-US" dirty="0"/>
              <a:t>Bio Genesis Mission  https://www.nih.gov/bio-genesismission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5FA74-DF03-9D19-63FF-F189819781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7974AF-E120-6349-AB75-6CE4929B3E0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35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1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1.emf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4" name="Text Placeholder 2"/>
          <p:cNvSpPr>
            <a:spLocks noGrp="1"/>
          </p:cNvSpPr>
          <p:nvPr>
            <p:ph idx="10"/>
          </p:nvPr>
        </p:nvSpPr>
        <p:spPr>
          <a:xfrm>
            <a:off x="3849160" y="2148158"/>
            <a:ext cx="8154693" cy="37787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5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856093" y="2606361"/>
            <a:ext cx="8167847" cy="508001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48103" y="260350"/>
            <a:ext cx="8155517" cy="1619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456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de by Side Info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-1" y="5503030"/>
            <a:ext cx="12192001" cy="1354970"/>
            <a:chOff x="-1" y="5503030"/>
            <a:chExt cx="9144001" cy="135497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5926544" y="5503030"/>
              <a:ext cx="3217456" cy="13549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Staff Bottom Banner_ed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6054328"/>
              <a:ext cx="9144001" cy="803672"/>
            </a:xfrm>
            <a:prstGeom prst="rect">
              <a:avLst/>
            </a:prstGeom>
          </p:spPr>
        </p:pic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4192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066046"/>
            <a:ext cx="5394960" cy="3985825"/>
          </a:xfrm>
          <a:prstGeom prst="rect">
            <a:avLst/>
          </a:prstGeom>
        </p:spPr>
        <p:txBody>
          <a:bodyPr lIns="0" tIns="0" rIns="91440">
            <a:normAutofit/>
          </a:bodyPr>
          <a:lstStyle>
            <a:lvl1pPr marL="0" indent="0">
              <a:buNone/>
              <a:defRPr sz="1650" b="0" i="0">
                <a:latin typeface="Helvetica Neue Medium"/>
                <a:cs typeface="Helvetica Neue Medium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6209792" y="2072496"/>
            <a:ext cx="5384800" cy="3978949"/>
          </a:xfrm>
          <a:prstGeom prst="rect">
            <a:avLst/>
          </a:prstGeom>
        </p:spPr>
        <p:txBody>
          <a:bodyPr lIns="0" tIns="0">
            <a:normAutofit/>
          </a:bodyPr>
          <a:lstStyle>
            <a:lvl1pPr>
              <a:lnSpc>
                <a:spcPct val="90000"/>
              </a:lnSpc>
              <a:defRPr sz="1650"/>
            </a:lvl1pPr>
            <a:lvl2pPr>
              <a:lnSpc>
                <a:spcPct val="90000"/>
              </a:lnSpc>
              <a:defRPr sz="1500"/>
            </a:lvl2pPr>
            <a:lvl3pPr>
              <a:lnSpc>
                <a:spcPct val="90000"/>
              </a:lnSpc>
              <a:defRPr sz="1350"/>
            </a:lvl3pPr>
            <a:lvl4pPr marL="1200150" indent="-171450">
              <a:lnSpc>
                <a:spcPct val="90000"/>
              </a:lnSpc>
              <a:buFont typeface=".HelveticaNeueDeskInterface-Regular" charset="-120"/>
              <a:buChar char="–"/>
              <a:defRPr sz="1200"/>
            </a:lvl4pPr>
            <a:lvl5pPr marL="1543050" indent="-171450">
              <a:lnSpc>
                <a:spcPct val="90000"/>
              </a:lnSpc>
              <a:buFont typeface="LucidaGrande" charset="0"/>
              <a:buChar char="⁃"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0141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678AAA-3D64-5141-9E7D-8B9EF8935D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idx="10"/>
          </p:nvPr>
        </p:nvSpPr>
        <p:spPr>
          <a:xfrm>
            <a:off x="5685913" y="3107417"/>
            <a:ext cx="5941491" cy="280122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18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685913" y="3458290"/>
            <a:ext cx="5941488" cy="356298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685914" y="1963821"/>
            <a:ext cx="5941489" cy="1102419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60436833-6787-DA4C-AE32-6512FA0873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915" y="5826382"/>
            <a:ext cx="3531588" cy="64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27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2CCEB0BC-2683-9443-93E0-082ECD3A4B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38" y="5836812"/>
            <a:ext cx="2638727" cy="6401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E93C9-2315-304C-8C7C-684544E3FD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7876" y="4800932"/>
            <a:ext cx="1714091" cy="1676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FF6887F-B3DD-2645-99C9-180D1EB59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1956"/>
            <a:ext cx="10972800" cy="1295483"/>
          </a:xfrm>
          <a:prstGeom prst="rect">
            <a:avLst/>
          </a:prstGeom>
        </p:spPr>
        <p:txBody>
          <a:bodyPr/>
          <a:lstStyle>
            <a:lvl1pPr marL="0" indent="0">
              <a:defRPr>
                <a:solidFill>
                  <a:srgbClr val="69307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F5F17D8-4229-EB4E-9A2E-20F6FF16B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7" y="1975926"/>
            <a:ext cx="9308271" cy="3713675"/>
          </a:xfrm>
          <a:prstGeom prst="rect">
            <a:avLst/>
          </a:prstGeom>
        </p:spPr>
        <p:txBody>
          <a:bodyPr lIns="0" tIns="0">
            <a:normAutofit/>
          </a:bodyPr>
          <a:lstStyle>
            <a:lvl1pPr marL="213122" indent="-123825">
              <a:lnSpc>
                <a:spcPct val="90000"/>
              </a:lnSpc>
              <a:buClr>
                <a:srgbClr val="693070"/>
              </a:buClr>
              <a:defRPr sz="1650"/>
            </a:lvl1pPr>
            <a:lvl2pPr>
              <a:lnSpc>
                <a:spcPct val="90000"/>
              </a:lnSpc>
              <a:defRPr sz="1500"/>
            </a:lvl2pPr>
            <a:lvl3pPr>
              <a:lnSpc>
                <a:spcPct val="90000"/>
              </a:lnSpc>
              <a:defRPr sz="1350"/>
            </a:lvl3pPr>
            <a:lvl4pPr marL="1200120" indent="-171446">
              <a:lnSpc>
                <a:spcPct val="90000"/>
              </a:lnSpc>
              <a:buFont typeface="LucidaGrande" charset="0"/>
              <a:buChar char="–"/>
              <a:defRPr sz="1200"/>
            </a:lvl4pPr>
            <a:lvl5pPr marL="1543012" indent="-171446">
              <a:lnSpc>
                <a:spcPct val="90000"/>
              </a:lnSpc>
              <a:buFont typeface="LucidaGrande" charset="0"/>
              <a:buChar char="⁃"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3644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465B1-FB18-0943-BC89-58C43A43D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8C873F5-CE14-4015-A951-98499EF3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7835" y="6310315"/>
            <a:ext cx="941295" cy="365125"/>
          </a:xfrm>
        </p:spPr>
        <p:txBody>
          <a:bodyPr/>
          <a:lstStyle/>
          <a:p>
            <a:fld id="{0541A908-6659-7B40-8DE6-3D5757BD4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756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rnal w/o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drawing, table&#10;&#10;Description automatically generated">
            <a:extLst>
              <a:ext uri="{FF2B5EF4-FFF2-40B4-BE49-F238E27FC236}">
                <a16:creationId xmlns:a16="http://schemas.microsoft.com/office/drawing/2014/main" id="{D60C79FE-6008-4847-81E6-94C3AFEF88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467459" y="114301"/>
            <a:ext cx="3486104" cy="19629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76E863-5D14-4641-B26F-416EFF34CE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8949" y="6344755"/>
            <a:ext cx="1892007" cy="292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5C2741-17C8-4E17-9762-50E8CB8FB9F6}"/>
              </a:ext>
            </a:extLst>
          </p:cNvPr>
          <p:cNvSpPr txBox="1"/>
          <p:nvPr userDrawn="1"/>
        </p:nvSpPr>
        <p:spPr>
          <a:xfrm>
            <a:off x="11410955" y="6440921"/>
            <a:ext cx="307975" cy="562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366" noProof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366" noProof="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297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/Bullets/Charts/Pictur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4192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609599" y="2061065"/>
            <a:ext cx="10980420" cy="3978949"/>
          </a:xfrm>
          <a:prstGeom prst="rect">
            <a:avLst/>
          </a:prstGeom>
        </p:spPr>
        <p:txBody>
          <a:bodyPr lIns="0" tIns="0">
            <a:normAutofit/>
          </a:bodyPr>
          <a:lstStyle>
            <a:lvl1pPr>
              <a:lnSpc>
                <a:spcPct val="90000"/>
              </a:lnSpc>
              <a:defRPr sz="1650"/>
            </a:lvl1pPr>
            <a:lvl2pPr>
              <a:lnSpc>
                <a:spcPct val="90000"/>
              </a:lnSpc>
              <a:defRPr sz="1500"/>
            </a:lvl2pPr>
            <a:lvl3pPr>
              <a:lnSpc>
                <a:spcPct val="90000"/>
              </a:lnSpc>
              <a:defRPr sz="1350"/>
            </a:lvl3pPr>
            <a:lvl4pPr marL="1200150" indent="-171450">
              <a:lnSpc>
                <a:spcPct val="90000"/>
              </a:lnSpc>
              <a:buFont typeface="LucidaGrande" charset="0"/>
              <a:buChar char="–"/>
              <a:defRPr sz="1200"/>
            </a:lvl4pPr>
            <a:lvl5pPr marL="1543050" indent="-171450">
              <a:lnSpc>
                <a:spcPct val="90000"/>
              </a:lnSpc>
              <a:buFont typeface="LucidaGrande" charset="0"/>
              <a:buChar char="⁃"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EC252CD-A414-3E49-9D62-10A304B2AA4B}"/>
              </a:ext>
            </a:extLst>
          </p:cNvPr>
          <p:cNvGrpSpPr/>
          <p:nvPr userDrawn="1"/>
        </p:nvGrpSpPr>
        <p:grpSpPr>
          <a:xfrm>
            <a:off x="-1" y="5503030"/>
            <a:ext cx="12192001" cy="1354970"/>
            <a:chOff x="-1" y="5503030"/>
            <a:chExt cx="9144001" cy="1354970"/>
          </a:xfrm>
        </p:grpSpPr>
        <p:grpSp>
          <p:nvGrpSpPr>
            <p:cNvPr id="4" name="Group 3"/>
            <p:cNvGrpSpPr/>
            <p:nvPr userDrawn="1"/>
          </p:nvGrpSpPr>
          <p:grpSpPr>
            <a:xfrm>
              <a:off x="-1" y="5503030"/>
              <a:ext cx="9144001" cy="1354970"/>
              <a:chOff x="-1" y="5503030"/>
              <a:chExt cx="9144001" cy="1354970"/>
            </a:xfrm>
          </p:grpSpPr>
          <p:sp>
            <p:nvSpPr>
              <p:cNvPr id="3" name="Rectangle 2"/>
              <p:cNvSpPr/>
              <p:nvPr userDrawn="1"/>
            </p:nvSpPr>
            <p:spPr>
              <a:xfrm>
                <a:off x="5926544" y="5503030"/>
                <a:ext cx="3217456" cy="1354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" name="Picture 1" descr="Staff Bottom Banner_ed.png"/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1" y="6054328"/>
                <a:ext cx="9144001" cy="803672"/>
              </a:xfrm>
              <a:prstGeom prst="rect">
                <a:avLst/>
              </a:prstGeom>
            </p:spPr>
          </p:pic>
        </p:grpSp>
        <p:sp>
          <p:nvSpPr>
            <p:cNvPr id="7" name="TextBox 6"/>
            <p:cNvSpPr txBox="1"/>
            <p:nvPr userDrawn="1"/>
          </p:nvSpPr>
          <p:spPr>
            <a:xfrm>
              <a:off x="3014614" y="6419456"/>
              <a:ext cx="4709967" cy="35779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825" b="1" i="0" dirty="0">
                  <a:solidFill>
                    <a:srgbClr val="6C3A77"/>
                  </a:solidFill>
                  <a:latin typeface="+mj-lt"/>
                  <a:cs typeface="Helvetica Neue Medium"/>
                </a:rPr>
                <a:t>2021</a:t>
              </a:r>
            </a:p>
            <a:p>
              <a:r>
                <a:rPr lang="en-US" sz="900" b="0" i="0" dirty="0">
                  <a:solidFill>
                    <a:srgbClr val="D74022"/>
                  </a:solidFill>
                  <a:latin typeface="+mj-lt"/>
                  <a:cs typeface="Helvetica Neue Medium"/>
                </a:rPr>
                <a:t>NIMHD Health Disparities Research Institute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4481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4" y="0"/>
            <a:ext cx="10847295" cy="1210962"/>
          </a:xfrm>
        </p:spPr>
        <p:txBody>
          <a:bodyPr bIns="9144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6064064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EF8C-AB67-964D-95B4-3BD9ABC46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195" y="223083"/>
            <a:ext cx="11333087" cy="567030"/>
          </a:xfrm>
        </p:spPr>
        <p:txBody>
          <a:bodyPr/>
          <a:lstStyle>
            <a:lvl1pPr>
              <a:defRPr>
                <a:solidFill>
                  <a:srgbClr val="27426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F397F9-C289-477A-BCAD-04418AB187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71" y="6334055"/>
            <a:ext cx="1848152" cy="30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49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76EAC6-7141-EE42-90D8-5C91A115A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ABD0DD0-4247-C944-B2CC-0F5038FF594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4651" y="1493524"/>
            <a:ext cx="11456988" cy="4388665"/>
          </a:xfrm>
        </p:spPr>
        <p:txBody>
          <a:bodyPr/>
          <a:lstStyle>
            <a:lvl2pPr>
              <a:defRPr sz="1238"/>
            </a:lvl2pPr>
            <a:lvl3pPr>
              <a:defRPr sz="1238"/>
            </a:lvl3pPr>
            <a:lvl4pPr>
              <a:defRPr sz="1238"/>
            </a:lvl4pPr>
            <a:lvl5pPr>
              <a:defRPr sz="123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4910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ADB57DA-C5E9-EE43-BFB5-E71618C2E0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9914" y="1814513"/>
            <a:ext cx="11052175" cy="415766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>
              <a:buFont typeface="System Font Regular"/>
              <a:buChar char="-"/>
              <a:defRPr sz="16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857250" indent="-171450">
              <a:buFont typeface="System Font Regular"/>
              <a:buChar char="-"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493BAE-4164-3E48-AEA1-CF7A9652B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156" y="388275"/>
            <a:ext cx="7408139" cy="1140274"/>
          </a:xfrm>
          <a:prstGeom prst="rect">
            <a:avLst/>
          </a:prstGeom>
        </p:spPr>
        <p:txBody>
          <a:bodyPr anchor="ctr"/>
          <a:lstStyle>
            <a:lvl1pPr>
              <a:defRPr sz="2700" b="1" i="0">
                <a:solidFill>
                  <a:srgbClr val="0D34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Slide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7979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es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57928"/>
            <a:ext cx="12192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419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609599" y="2061065"/>
            <a:ext cx="10980420" cy="3978949"/>
          </a:xfrm>
          <a:prstGeom prst="rect">
            <a:avLst/>
          </a:prstGeom>
        </p:spPr>
        <p:txBody>
          <a:bodyPr lIns="0" tIns="0">
            <a:normAutofit/>
          </a:bodyPr>
          <a:lstStyle>
            <a:lvl1pPr>
              <a:lnSpc>
                <a:spcPct val="90000"/>
              </a:lnSpc>
              <a:defRPr sz="1650"/>
            </a:lvl1pPr>
            <a:lvl2pPr>
              <a:lnSpc>
                <a:spcPct val="90000"/>
              </a:lnSpc>
              <a:defRPr sz="1500"/>
            </a:lvl2pPr>
            <a:lvl3pPr>
              <a:lnSpc>
                <a:spcPct val="90000"/>
              </a:lnSpc>
              <a:defRPr sz="1350"/>
            </a:lvl3pPr>
            <a:lvl4pPr marL="1200150" indent="-171450">
              <a:lnSpc>
                <a:spcPct val="90000"/>
              </a:lnSpc>
              <a:buFont typeface="LucidaGrande" charset="0"/>
              <a:buChar char="–"/>
              <a:defRPr sz="1200"/>
            </a:lvl4pPr>
            <a:lvl5pPr marL="1543050" indent="-171450">
              <a:lnSpc>
                <a:spcPct val="90000"/>
              </a:lnSpc>
              <a:buFont typeface="LucidaGrande" charset="0"/>
              <a:buChar char="⁃"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439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Pla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78" y="0"/>
            <a:ext cx="11067471" cy="12109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2FC3F427-B107-574F-BD3C-7200648D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4" y="1210962"/>
            <a:ext cx="8583943" cy="4866052"/>
          </a:xfrm>
          <a:prstGeom prst="rect">
            <a:avLst/>
          </a:prstGeom>
        </p:spPr>
        <p:txBody>
          <a:bodyPr vert="horz" lIns="0" tIns="27432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CF1842-A1E5-7645-A0CA-6538DC7C26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6143920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7595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74654-4914-3542-BBAF-EC5636A742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157" y="388275"/>
            <a:ext cx="11060575" cy="954388"/>
          </a:xfrm>
          <a:prstGeom prst="rect">
            <a:avLst/>
          </a:prstGeom>
        </p:spPr>
        <p:txBody>
          <a:bodyPr anchor="ctr"/>
          <a:lstStyle>
            <a:lvl1pPr>
              <a:defRPr sz="2700" b="1" i="0">
                <a:solidFill>
                  <a:srgbClr val="0D34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Slide 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37B1A-2547-BD4E-A3F4-F9266EECF8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271" y="1608140"/>
            <a:ext cx="11053460" cy="43640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2900" indent="0"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685800" indent="0"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028700" indent="0"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371600" indent="0"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Content goes here</a:t>
            </a:r>
          </a:p>
        </p:txBody>
      </p:sp>
    </p:spTree>
    <p:extLst>
      <p:ext uri="{BB962C8B-B14F-4D97-AF65-F5344CB8AC3E}">
        <p14:creationId xmlns:p14="http://schemas.microsoft.com/office/powerpoint/2010/main" val="1896591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64DC2670-5D11-4421-8167-B380A667E4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1689" y="684903"/>
            <a:ext cx="11390735" cy="4540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spcBef>
                <a:spcPts val="150"/>
              </a:spcBef>
              <a:buSzPct val="100000"/>
              <a:buNone/>
              <a:defRPr lang="en-US" sz="1350" kern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791C14F-ED57-4012-8301-39F6E6B9EE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689" y="238607"/>
            <a:ext cx="11390735" cy="3657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algn="l" defTabSz="914378" rtl="0" eaLnBrk="1" latinLnBrk="0" hangingPunct="1">
              <a:spcBef>
                <a:spcPct val="0"/>
              </a:spcBef>
              <a:buNone/>
              <a:defRPr lang="en-US" sz="1800" b="1" kern="1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C3F2E4-7376-4A0A-BF89-B77C3DDE52C2}"/>
              </a:ext>
            </a:extLst>
          </p:cNvPr>
          <p:cNvGrpSpPr/>
          <p:nvPr userDrawn="1"/>
        </p:nvGrpSpPr>
        <p:grpSpPr>
          <a:xfrm>
            <a:off x="-1188" y="-3628"/>
            <a:ext cx="91440" cy="6858000"/>
            <a:chOff x="-1188" y="-3628"/>
            <a:chExt cx="91440" cy="662577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E3A711-69E6-4B8C-8DDF-09EA8D452EA9}"/>
                </a:ext>
              </a:extLst>
            </p:cNvPr>
            <p:cNvSpPr/>
            <p:nvPr/>
          </p:nvSpPr>
          <p:spPr>
            <a:xfrm rot="5400000">
              <a:off x="-1052748" y="1047932"/>
              <a:ext cx="2194560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A87E9F-3EEA-4445-A169-5D933A2C8E30}"/>
                </a:ext>
              </a:extLst>
            </p:cNvPr>
            <p:cNvSpPr/>
            <p:nvPr/>
          </p:nvSpPr>
          <p:spPr>
            <a:xfrm rot="5400000">
              <a:off x="-1052748" y="3263537"/>
              <a:ext cx="219456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660C802-F497-44C3-B235-EEFB376CF913}"/>
                </a:ext>
              </a:extLst>
            </p:cNvPr>
            <p:cNvSpPr/>
            <p:nvPr/>
          </p:nvSpPr>
          <p:spPr>
            <a:xfrm rot="5400000">
              <a:off x="-1052748" y="5479143"/>
              <a:ext cx="219456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FAC5DD0-6152-4910-B783-DF57442C32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18947" y="6344755"/>
            <a:ext cx="1892007" cy="2923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8E9C432-05E4-4107-B9BA-332F0EAC8C2F}"/>
              </a:ext>
            </a:extLst>
          </p:cNvPr>
          <p:cNvSpPr txBox="1"/>
          <p:nvPr userDrawn="1"/>
        </p:nvSpPr>
        <p:spPr>
          <a:xfrm>
            <a:off x="11410954" y="6440919"/>
            <a:ext cx="307975" cy="750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488" noProof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488" noProof="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35309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6533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DA54D8FE-F034-694C-9754-56A8A8DF81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467" y="0"/>
            <a:ext cx="12327467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EC30E5B6-3996-3844-B779-15337AE67B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251" y="5826125"/>
            <a:ext cx="35306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/>
          <p:cNvSpPr>
            <a:spLocks noGrp="1"/>
          </p:cNvSpPr>
          <p:nvPr>
            <p:ph idx="10"/>
          </p:nvPr>
        </p:nvSpPr>
        <p:spPr>
          <a:xfrm>
            <a:off x="3149600" y="3180801"/>
            <a:ext cx="8477805" cy="877723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1800"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49602" y="4129275"/>
            <a:ext cx="8477801" cy="865806"/>
          </a:xfrm>
        </p:spPr>
        <p:txBody>
          <a:bodyPr>
            <a:normAutofit/>
          </a:bodyPr>
          <a:lstStyle>
            <a:lvl1pPr>
              <a:defRPr sz="135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149602" y="1063701"/>
            <a:ext cx="8477801" cy="2075638"/>
          </a:xfrm>
          <a:prstGeom prst="rect">
            <a:avLst/>
          </a:prstGeom>
        </p:spPr>
        <p:txBody>
          <a:bodyPr anchor="t"/>
          <a:lstStyle>
            <a:lvl1pPr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3719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E6A677-68F4-1947-8F89-4F389C780C5F}"/>
              </a:ext>
            </a:extLst>
          </p:cNvPr>
          <p:cNvSpPr txBox="1"/>
          <p:nvPr/>
        </p:nvSpPr>
        <p:spPr>
          <a:xfrm>
            <a:off x="0" y="3013503"/>
            <a:ext cx="12192000" cy="8309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50"/>
              </a:spcBef>
              <a:buSzPct val="100000"/>
            </a:pPr>
            <a:r>
              <a:rPr lang="en-US" sz="6000" dirty="0">
                <a:solidFill>
                  <a:schemeClr val="tx1"/>
                </a:solidFill>
              </a:rPr>
              <a:t>Presentation Title Layouts</a:t>
            </a:r>
          </a:p>
        </p:txBody>
      </p:sp>
    </p:spTree>
    <p:extLst>
      <p:ext uri="{BB962C8B-B14F-4D97-AF65-F5344CB8AC3E}">
        <p14:creationId xmlns:p14="http://schemas.microsoft.com/office/powerpoint/2010/main" val="105188383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54004FC-92C2-A84D-AACF-5BB93D375FFD}"/>
              </a:ext>
            </a:extLst>
          </p:cNvPr>
          <p:cNvGrpSpPr/>
          <p:nvPr/>
        </p:nvGrpSpPr>
        <p:grpSpPr>
          <a:xfrm>
            <a:off x="1" y="5496"/>
            <a:ext cx="12198287" cy="5549721"/>
            <a:chOff x="0" y="5494"/>
            <a:chExt cx="12198286" cy="554972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38FCB96-3A48-DE49-9176-7D655F3EB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5494"/>
              <a:ext cx="12192000" cy="3945699"/>
            </a:xfrm>
            <a:prstGeom prst="rect">
              <a:avLst/>
            </a:prstGeom>
          </p:spPr>
        </p:pic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1349D01-ACCF-E043-96D5-8060FBB94532}"/>
                </a:ext>
              </a:extLst>
            </p:cNvPr>
            <p:cNvSpPr/>
            <p:nvPr/>
          </p:nvSpPr>
          <p:spPr>
            <a:xfrm rot="10800000">
              <a:off x="0" y="3504367"/>
              <a:ext cx="12198286" cy="2050848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12192001"/>
                <a:gd name="connsiteY0" fmla="*/ 443264 h 444858"/>
                <a:gd name="connsiteX1" fmla="*/ 5540997 w 12192001"/>
                <a:gd name="connsiteY1" fmla="*/ 443264 h 444858"/>
                <a:gd name="connsiteX2" fmla="*/ 6096001 w 12192001"/>
                <a:gd name="connsiteY2" fmla="*/ 0 h 444858"/>
                <a:gd name="connsiteX3" fmla="*/ 6651005 w 12192001"/>
                <a:gd name="connsiteY3" fmla="*/ 443264 h 444858"/>
                <a:gd name="connsiteX4" fmla="*/ 11777220 w 12192001"/>
                <a:gd name="connsiteY4" fmla="*/ 444858 h 444858"/>
                <a:gd name="connsiteX5" fmla="*/ 12192001 w 12192001"/>
                <a:gd name="connsiteY5" fmla="*/ 443264 h 444858"/>
                <a:gd name="connsiteX0" fmla="*/ 0 w 12192001"/>
                <a:gd name="connsiteY0" fmla="*/ 443264 h 444858"/>
                <a:gd name="connsiteX1" fmla="*/ 380211 w 12192001"/>
                <a:gd name="connsiteY1" fmla="*/ 435431 h 444858"/>
                <a:gd name="connsiteX2" fmla="*/ 5540997 w 12192001"/>
                <a:gd name="connsiteY2" fmla="*/ 443264 h 444858"/>
                <a:gd name="connsiteX3" fmla="*/ 6096001 w 12192001"/>
                <a:gd name="connsiteY3" fmla="*/ 0 h 444858"/>
                <a:gd name="connsiteX4" fmla="*/ 6651005 w 12192001"/>
                <a:gd name="connsiteY4" fmla="*/ 443264 h 444858"/>
                <a:gd name="connsiteX5" fmla="*/ 11777220 w 12192001"/>
                <a:gd name="connsiteY5" fmla="*/ 444858 h 444858"/>
                <a:gd name="connsiteX6" fmla="*/ 12192001 w 12192001"/>
                <a:gd name="connsiteY6" fmla="*/ 443264 h 444858"/>
                <a:gd name="connsiteX0" fmla="*/ 0 w 12182574"/>
                <a:gd name="connsiteY0" fmla="*/ 4901938 h 4903532"/>
                <a:gd name="connsiteX1" fmla="*/ 380211 w 12182574"/>
                <a:gd name="connsiteY1" fmla="*/ 4894105 h 4903532"/>
                <a:gd name="connsiteX2" fmla="*/ 5540997 w 12182574"/>
                <a:gd name="connsiteY2" fmla="*/ 4901938 h 4903532"/>
                <a:gd name="connsiteX3" fmla="*/ 6096001 w 12182574"/>
                <a:gd name="connsiteY3" fmla="*/ 4458674 h 4903532"/>
                <a:gd name="connsiteX4" fmla="*/ 6651005 w 12182574"/>
                <a:gd name="connsiteY4" fmla="*/ 4901938 h 4903532"/>
                <a:gd name="connsiteX5" fmla="*/ 11777220 w 12182574"/>
                <a:gd name="connsiteY5" fmla="*/ 4903532 h 4903532"/>
                <a:gd name="connsiteX6" fmla="*/ 12182574 w 12182574"/>
                <a:gd name="connsiteY6" fmla="*/ 0 h 4903532"/>
                <a:gd name="connsiteX0" fmla="*/ 0 w 12182574"/>
                <a:gd name="connsiteY0" fmla="*/ 4901938 h 4903532"/>
                <a:gd name="connsiteX1" fmla="*/ 380211 w 12182574"/>
                <a:gd name="connsiteY1" fmla="*/ 4894105 h 4903532"/>
                <a:gd name="connsiteX2" fmla="*/ 5540997 w 12182574"/>
                <a:gd name="connsiteY2" fmla="*/ 4901938 h 4903532"/>
                <a:gd name="connsiteX3" fmla="*/ 6096001 w 12182574"/>
                <a:gd name="connsiteY3" fmla="*/ 4458674 h 4903532"/>
                <a:gd name="connsiteX4" fmla="*/ 6651005 w 12182574"/>
                <a:gd name="connsiteY4" fmla="*/ 4901938 h 4903532"/>
                <a:gd name="connsiteX5" fmla="*/ 12182572 w 12182574"/>
                <a:gd name="connsiteY5" fmla="*/ 4903532 h 4903532"/>
                <a:gd name="connsiteX6" fmla="*/ 12182574 w 12182574"/>
                <a:gd name="connsiteY6" fmla="*/ 0 h 4903532"/>
                <a:gd name="connsiteX0" fmla="*/ 0 w 12173147"/>
                <a:gd name="connsiteY0" fmla="*/ 0 h 4922385"/>
                <a:gd name="connsiteX1" fmla="*/ 370784 w 12173147"/>
                <a:gd name="connsiteY1" fmla="*/ 4912958 h 4922385"/>
                <a:gd name="connsiteX2" fmla="*/ 5531570 w 12173147"/>
                <a:gd name="connsiteY2" fmla="*/ 4920791 h 4922385"/>
                <a:gd name="connsiteX3" fmla="*/ 6086574 w 12173147"/>
                <a:gd name="connsiteY3" fmla="*/ 4477527 h 4922385"/>
                <a:gd name="connsiteX4" fmla="*/ 6641578 w 12173147"/>
                <a:gd name="connsiteY4" fmla="*/ 4920791 h 4922385"/>
                <a:gd name="connsiteX5" fmla="*/ 12173145 w 12173147"/>
                <a:gd name="connsiteY5" fmla="*/ 4922385 h 4922385"/>
                <a:gd name="connsiteX6" fmla="*/ 12173147 w 12173147"/>
                <a:gd name="connsiteY6" fmla="*/ 18853 h 4922385"/>
                <a:gd name="connsiteX0" fmla="*/ 15715 w 12188862"/>
                <a:gd name="connsiteY0" fmla="*/ 0 h 4922385"/>
                <a:gd name="connsiteX1" fmla="*/ 0 w 12188862"/>
                <a:gd name="connsiteY1" fmla="*/ 4912958 h 4922385"/>
                <a:gd name="connsiteX2" fmla="*/ 5547285 w 12188862"/>
                <a:gd name="connsiteY2" fmla="*/ 4920791 h 4922385"/>
                <a:gd name="connsiteX3" fmla="*/ 6102289 w 12188862"/>
                <a:gd name="connsiteY3" fmla="*/ 4477527 h 4922385"/>
                <a:gd name="connsiteX4" fmla="*/ 6657293 w 12188862"/>
                <a:gd name="connsiteY4" fmla="*/ 4920791 h 4922385"/>
                <a:gd name="connsiteX5" fmla="*/ 12188860 w 12188862"/>
                <a:gd name="connsiteY5" fmla="*/ 4922385 h 4922385"/>
                <a:gd name="connsiteX6" fmla="*/ 12188862 w 12188862"/>
                <a:gd name="connsiteY6" fmla="*/ 18853 h 4922385"/>
                <a:gd name="connsiteX0" fmla="*/ 15715 w 12188862"/>
                <a:gd name="connsiteY0" fmla="*/ 0 h 4922385"/>
                <a:gd name="connsiteX1" fmla="*/ 0 w 12188862"/>
                <a:gd name="connsiteY1" fmla="*/ 4912958 h 4922385"/>
                <a:gd name="connsiteX2" fmla="*/ 5547285 w 12188862"/>
                <a:gd name="connsiteY2" fmla="*/ 4920791 h 4922385"/>
                <a:gd name="connsiteX3" fmla="*/ 6102289 w 12188862"/>
                <a:gd name="connsiteY3" fmla="*/ 4477527 h 4922385"/>
                <a:gd name="connsiteX4" fmla="*/ 6657293 w 12188862"/>
                <a:gd name="connsiteY4" fmla="*/ 4920791 h 4922385"/>
                <a:gd name="connsiteX5" fmla="*/ 12188860 w 12188862"/>
                <a:gd name="connsiteY5" fmla="*/ 4922385 h 4922385"/>
                <a:gd name="connsiteX6" fmla="*/ 12188862 w 12188862"/>
                <a:gd name="connsiteY6" fmla="*/ 2970601 h 4922385"/>
                <a:gd name="connsiteX0" fmla="*/ 15715 w 12188862"/>
                <a:gd name="connsiteY0" fmla="*/ 0 h 2050848"/>
                <a:gd name="connsiteX1" fmla="*/ 0 w 12188862"/>
                <a:gd name="connsiteY1" fmla="*/ 2041421 h 2050848"/>
                <a:gd name="connsiteX2" fmla="*/ 5547285 w 12188862"/>
                <a:gd name="connsiteY2" fmla="*/ 2049254 h 2050848"/>
                <a:gd name="connsiteX3" fmla="*/ 6102289 w 12188862"/>
                <a:gd name="connsiteY3" fmla="*/ 1605990 h 2050848"/>
                <a:gd name="connsiteX4" fmla="*/ 6657293 w 12188862"/>
                <a:gd name="connsiteY4" fmla="*/ 2049254 h 2050848"/>
                <a:gd name="connsiteX5" fmla="*/ 12188860 w 12188862"/>
                <a:gd name="connsiteY5" fmla="*/ 2050848 h 2050848"/>
                <a:gd name="connsiteX6" fmla="*/ 12188862 w 12188862"/>
                <a:gd name="connsiteY6" fmla="*/ 99064 h 205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88862" h="2050848">
                  <a:moveTo>
                    <a:pt x="15715" y="0"/>
                  </a:moveTo>
                  <a:cubicBezTo>
                    <a:pt x="10477" y="1637653"/>
                    <a:pt x="5238" y="403768"/>
                    <a:pt x="0" y="2041421"/>
                  </a:cubicBezTo>
                  <a:lnTo>
                    <a:pt x="5547285" y="2049254"/>
                  </a:lnTo>
                  <a:lnTo>
                    <a:pt x="6102289" y="1605990"/>
                  </a:lnTo>
                  <a:lnTo>
                    <a:pt x="6657293" y="2049254"/>
                  </a:lnTo>
                  <a:lnTo>
                    <a:pt x="12188860" y="2050848"/>
                  </a:lnTo>
                  <a:cubicBezTo>
                    <a:pt x="12188861" y="416337"/>
                    <a:pt x="12188861" y="1733575"/>
                    <a:pt x="12188862" y="99064"/>
                  </a:cubicBezTo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11" y="5087486"/>
            <a:ext cx="8400436" cy="528034"/>
          </a:xfrm>
        </p:spPr>
        <p:txBody>
          <a:bodyPr tIns="91440">
            <a:no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11" y="3951193"/>
            <a:ext cx="10974419" cy="1134196"/>
          </a:xfrm>
          <a:noFill/>
          <a:ln>
            <a:noFill/>
          </a:ln>
        </p:spPr>
        <p:txBody>
          <a:bodyPr tIns="182880" bIns="91440"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550" b="1" i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1B59BB-6CD1-2040-B288-24BA0AFE81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7983" y="5866101"/>
            <a:ext cx="2083956" cy="5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4027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Co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54004FC-92C2-A84D-AACF-5BB93D375FFD}"/>
              </a:ext>
            </a:extLst>
          </p:cNvPr>
          <p:cNvGrpSpPr/>
          <p:nvPr/>
        </p:nvGrpSpPr>
        <p:grpSpPr>
          <a:xfrm>
            <a:off x="1" y="2"/>
            <a:ext cx="12198287" cy="5549721"/>
            <a:chOff x="0" y="5494"/>
            <a:chExt cx="12198286" cy="554972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38FCB96-3A48-DE49-9176-7D655F3EB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5494"/>
              <a:ext cx="12192000" cy="3945699"/>
            </a:xfrm>
            <a:prstGeom prst="rect">
              <a:avLst/>
            </a:prstGeom>
          </p:spPr>
        </p:pic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1349D01-ACCF-E043-96D5-8060FBB94532}"/>
                </a:ext>
              </a:extLst>
            </p:cNvPr>
            <p:cNvSpPr/>
            <p:nvPr/>
          </p:nvSpPr>
          <p:spPr>
            <a:xfrm rot="10800000">
              <a:off x="0" y="3504367"/>
              <a:ext cx="12198286" cy="2050848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12192001"/>
                <a:gd name="connsiteY0" fmla="*/ 443264 h 444858"/>
                <a:gd name="connsiteX1" fmla="*/ 5540997 w 12192001"/>
                <a:gd name="connsiteY1" fmla="*/ 443264 h 444858"/>
                <a:gd name="connsiteX2" fmla="*/ 6096001 w 12192001"/>
                <a:gd name="connsiteY2" fmla="*/ 0 h 444858"/>
                <a:gd name="connsiteX3" fmla="*/ 6651005 w 12192001"/>
                <a:gd name="connsiteY3" fmla="*/ 443264 h 444858"/>
                <a:gd name="connsiteX4" fmla="*/ 11777220 w 12192001"/>
                <a:gd name="connsiteY4" fmla="*/ 444858 h 444858"/>
                <a:gd name="connsiteX5" fmla="*/ 12192001 w 12192001"/>
                <a:gd name="connsiteY5" fmla="*/ 443264 h 444858"/>
                <a:gd name="connsiteX0" fmla="*/ 0 w 12192001"/>
                <a:gd name="connsiteY0" fmla="*/ 443264 h 444858"/>
                <a:gd name="connsiteX1" fmla="*/ 380211 w 12192001"/>
                <a:gd name="connsiteY1" fmla="*/ 435431 h 444858"/>
                <a:gd name="connsiteX2" fmla="*/ 5540997 w 12192001"/>
                <a:gd name="connsiteY2" fmla="*/ 443264 h 444858"/>
                <a:gd name="connsiteX3" fmla="*/ 6096001 w 12192001"/>
                <a:gd name="connsiteY3" fmla="*/ 0 h 444858"/>
                <a:gd name="connsiteX4" fmla="*/ 6651005 w 12192001"/>
                <a:gd name="connsiteY4" fmla="*/ 443264 h 444858"/>
                <a:gd name="connsiteX5" fmla="*/ 11777220 w 12192001"/>
                <a:gd name="connsiteY5" fmla="*/ 444858 h 444858"/>
                <a:gd name="connsiteX6" fmla="*/ 12192001 w 12192001"/>
                <a:gd name="connsiteY6" fmla="*/ 443264 h 444858"/>
                <a:gd name="connsiteX0" fmla="*/ 0 w 12182574"/>
                <a:gd name="connsiteY0" fmla="*/ 4901938 h 4903532"/>
                <a:gd name="connsiteX1" fmla="*/ 380211 w 12182574"/>
                <a:gd name="connsiteY1" fmla="*/ 4894105 h 4903532"/>
                <a:gd name="connsiteX2" fmla="*/ 5540997 w 12182574"/>
                <a:gd name="connsiteY2" fmla="*/ 4901938 h 4903532"/>
                <a:gd name="connsiteX3" fmla="*/ 6096001 w 12182574"/>
                <a:gd name="connsiteY3" fmla="*/ 4458674 h 4903532"/>
                <a:gd name="connsiteX4" fmla="*/ 6651005 w 12182574"/>
                <a:gd name="connsiteY4" fmla="*/ 4901938 h 4903532"/>
                <a:gd name="connsiteX5" fmla="*/ 11777220 w 12182574"/>
                <a:gd name="connsiteY5" fmla="*/ 4903532 h 4903532"/>
                <a:gd name="connsiteX6" fmla="*/ 12182574 w 12182574"/>
                <a:gd name="connsiteY6" fmla="*/ 0 h 4903532"/>
                <a:gd name="connsiteX0" fmla="*/ 0 w 12182574"/>
                <a:gd name="connsiteY0" fmla="*/ 4901938 h 4903532"/>
                <a:gd name="connsiteX1" fmla="*/ 380211 w 12182574"/>
                <a:gd name="connsiteY1" fmla="*/ 4894105 h 4903532"/>
                <a:gd name="connsiteX2" fmla="*/ 5540997 w 12182574"/>
                <a:gd name="connsiteY2" fmla="*/ 4901938 h 4903532"/>
                <a:gd name="connsiteX3" fmla="*/ 6096001 w 12182574"/>
                <a:gd name="connsiteY3" fmla="*/ 4458674 h 4903532"/>
                <a:gd name="connsiteX4" fmla="*/ 6651005 w 12182574"/>
                <a:gd name="connsiteY4" fmla="*/ 4901938 h 4903532"/>
                <a:gd name="connsiteX5" fmla="*/ 12182572 w 12182574"/>
                <a:gd name="connsiteY5" fmla="*/ 4903532 h 4903532"/>
                <a:gd name="connsiteX6" fmla="*/ 12182574 w 12182574"/>
                <a:gd name="connsiteY6" fmla="*/ 0 h 4903532"/>
                <a:gd name="connsiteX0" fmla="*/ 0 w 12173147"/>
                <a:gd name="connsiteY0" fmla="*/ 0 h 4922385"/>
                <a:gd name="connsiteX1" fmla="*/ 370784 w 12173147"/>
                <a:gd name="connsiteY1" fmla="*/ 4912958 h 4922385"/>
                <a:gd name="connsiteX2" fmla="*/ 5531570 w 12173147"/>
                <a:gd name="connsiteY2" fmla="*/ 4920791 h 4922385"/>
                <a:gd name="connsiteX3" fmla="*/ 6086574 w 12173147"/>
                <a:gd name="connsiteY3" fmla="*/ 4477527 h 4922385"/>
                <a:gd name="connsiteX4" fmla="*/ 6641578 w 12173147"/>
                <a:gd name="connsiteY4" fmla="*/ 4920791 h 4922385"/>
                <a:gd name="connsiteX5" fmla="*/ 12173145 w 12173147"/>
                <a:gd name="connsiteY5" fmla="*/ 4922385 h 4922385"/>
                <a:gd name="connsiteX6" fmla="*/ 12173147 w 12173147"/>
                <a:gd name="connsiteY6" fmla="*/ 18853 h 4922385"/>
                <a:gd name="connsiteX0" fmla="*/ 15715 w 12188862"/>
                <a:gd name="connsiteY0" fmla="*/ 0 h 4922385"/>
                <a:gd name="connsiteX1" fmla="*/ 0 w 12188862"/>
                <a:gd name="connsiteY1" fmla="*/ 4912958 h 4922385"/>
                <a:gd name="connsiteX2" fmla="*/ 5547285 w 12188862"/>
                <a:gd name="connsiteY2" fmla="*/ 4920791 h 4922385"/>
                <a:gd name="connsiteX3" fmla="*/ 6102289 w 12188862"/>
                <a:gd name="connsiteY3" fmla="*/ 4477527 h 4922385"/>
                <a:gd name="connsiteX4" fmla="*/ 6657293 w 12188862"/>
                <a:gd name="connsiteY4" fmla="*/ 4920791 h 4922385"/>
                <a:gd name="connsiteX5" fmla="*/ 12188860 w 12188862"/>
                <a:gd name="connsiteY5" fmla="*/ 4922385 h 4922385"/>
                <a:gd name="connsiteX6" fmla="*/ 12188862 w 12188862"/>
                <a:gd name="connsiteY6" fmla="*/ 18853 h 4922385"/>
                <a:gd name="connsiteX0" fmla="*/ 15715 w 12188862"/>
                <a:gd name="connsiteY0" fmla="*/ 0 h 4922385"/>
                <a:gd name="connsiteX1" fmla="*/ 0 w 12188862"/>
                <a:gd name="connsiteY1" fmla="*/ 4912958 h 4922385"/>
                <a:gd name="connsiteX2" fmla="*/ 5547285 w 12188862"/>
                <a:gd name="connsiteY2" fmla="*/ 4920791 h 4922385"/>
                <a:gd name="connsiteX3" fmla="*/ 6102289 w 12188862"/>
                <a:gd name="connsiteY3" fmla="*/ 4477527 h 4922385"/>
                <a:gd name="connsiteX4" fmla="*/ 6657293 w 12188862"/>
                <a:gd name="connsiteY4" fmla="*/ 4920791 h 4922385"/>
                <a:gd name="connsiteX5" fmla="*/ 12188860 w 12188862"/>
                <a:gd name="connsiteY5" fmla="*/ 4922385 h 4922385"/>
                <a:gd name="connsiteX6" fmla="*/ 12188862 w 12188862"/>
                <a:gd name="connsiteY6" fmla="*/ 2970601 h 4922385"/>
                <a:gd name="connsiteX0" fmla="*/ 15715 w 12188862"/>
                <a:gd name="connsiteY0" fmla="*/ 0 h 2050848"/>
                <a:gd name="connsiteX1" fmla="*/ 0 w 12188862"/>
                <a:gd name="connsiteY1" fmla="*/ 2041421 h 2050848"/>
                <a:gd name="connsiteX2" fmla="*/ 5547285 w 12188862"/>
                <a:gd name="connsiteY2" fmla="*/ 2049254 h 2050848"/>
                <a:gd name="connsiteX3" fmla="*/ 6102289 w 12188862"/>
                <a:gd name="connsiteY3" fmla="*/ 1605990 h 2050848"/>
                <a:gd name="connsiteX4" fmla="*/ 6657293 w 12188862"/>
                <a:gd name="connsiteY4" fmla="*/ 2049254 h 2050848"/>
                <a:gd name="connsiteX5" fmla="*/ 12188860 w 12188862"/>
                <a:gd name="connsiteY5" fmla="*/ 2050848 h 2050848"/>
                <a:gd name="connsiteX6" fmla="*/ 12188862 w 12188862"/>
                <a:gd name="connsiteY6" fmla="*/ 99064 h 205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88862" h="2050848">
                  <a:moveTo>
                    <a:pt x="15715" y="0"/>
                  </a:moveTo>
                  <a:cubicBezTo>
                    <a:pt x="10477" y="1637653"/>
                    <a:pt x="5238" y="403768"/>
                    <a:pt x="0" y="2041421"/>
                  </a:cubicBezTo>
                  <a:lnTo>
                    <a:pt x="5547285" y="2049254"/>
                  </a:lnTo>
                  <a:lnTo>
                    <a:pt x="6102289" y="1605990"/>
                  </a:lnTo>
                  <a:lnTo>
                    <a:pt x="6657293" y="2049254"/>
                  </a:lnTo>
                  <a:lnTo>
                    <a:pt x="12188860" y="2050848"/>
                  </a:lnTo>
                  <a:cubicBezTo>
                    <a:pt x="12188861" y="416337"/>
                    <a:pt x="12188861" y="1733575"/>
                    <a:pt x="12188862" y="99064"/>
                  </a:cubicBezTo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8F6212D3-D8F5-7A43-BE16-F234425FADCD}"/>
              </a:ext>
            </a:extLst>
          </p:cNvPr>
          <p:cNvSpPr/>
          <p:nvPr/>
        </p:nvSpPr>
        <p:spPr>
          <a:xfrm>
            <a:off x="0" y="5999748"/>
            <a:ext cx="12192000" cy="8963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11" y="5087486"/>
            <a:ext cx="10974419" cy="528034"/>
          </a:xfrm>
        </p:spPr>
        <p:txBody>
          <a:bodyPr tIns="91440">
            <a:no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11" y="3951193"/>
            <a:ext cx="10974419" cy="1134196"/>
          </a:xfrm>
          <a:noFill/>
          <a:ln>
            <a:noFill/>
          </a:ln>
        </p:spPr>
        <p:txBody>
          <a:bodyPr tIns="182880" bIns="91440"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550" b="1" i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9E9851-FFF4-7842-8AE7-8748746636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6422" y="6181670"/>
            <a:ext cx="1892156" cy="515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863886-43FE-DA4C-84C0-BD0B19B463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574" y="6295840"/>
            <a:ext cx="3040236" cy="3378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8510C7-210A-CB46-969C-FC491698BE6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9409" y="6281440"/>
            <a:ext cx="3416411" cy="3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1335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- 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11" y="5087486"/>
            <a:ext cx="8400436" cy="528034"/>
          </a:xfrm>
        </p:spPr>
        <p:txBody>
          <a:bodyPr tIns="91440">
            <a:no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11" y="3951193"/>
            <a:ext cx="10974419" cy="1134196"/>
          </a:xfrm>
          <a:noFill/>
          <a:ln>
            <a:noFill/>
          </a:ln>
        </p:spPr>
        <p:txBody>
          <a:bodyPr tIns="182880" bIns="91440"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550" b="1" i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1B59BB-6CD1-2040-B288-24BA0AFE81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7983" y="5866101"/>
            <a:ext cx="2083956" cy="567645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46B406-CCD3-EB41-BCBE-062043D4FB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49"/>
            <a:ext cx="12192000" cy="3786582"/>
          </a:xfrm>
          <a:custGeom>
            <a:avLst/>
            <a:gdLst>
              <a:gd name="connsiteX0" fmla="*/ 0 w 12192000"/>
              <a:gd name="connsiteY0" fmla="*/ 0 h 3786582"/>
              <a:gd name="connsiteX1" fmla="*/ 12192000 w 12192000"/>
              <a:gd name="connsiteY1" fmla="*/ 0 h 3786582"/>
              <a:gd name="connsiteX2" fmla="*/ 12192000 w 12192000"/>
              <a:gd name="connsiteY2" fmla="*/ 3335538 h 3786582"/>
              <a:gd name="connsiteX3" fmla="*/ 6547044 w 12192000"/>
              <a:gd name="connsiteY3" fmla="*/ 3335538 h 3786582"/>
              <a:gd name="connsiteX4" fmla="*/ 6095999 w 12192000"/>
              <a:gd name="connsiteY4" fmla="*/ 3786582 h 3786582"/>
              <a:gd name="connsiteX5" fmla="*/ 5644955 w 12192000"/>
              <a:gd name="connsiteY5" fmla="*/ 3335538 h 3786582"/>
              <a:gd name="connsiteX6" fmla="*/ 0 w 12192000"/>
              <a:gd name="connsiteY6" fmla="*/ 3335538 h 3786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786582">
                <a:moveTo>
                  <a:pt x="0" y="0"/>
                </a:moveTo>
                <a:lnTo>
                  <a:pt x="12192000" y="0"/>
                </a:lnTo>
                <a:lnTo>
                  <a:pt x="12192000" y="3335538"/>
                </a:lnTo>
                <a:lnTo>
                  <a:pt x="6547044" y="3335538"/>
                </a:lnTo>
                <a:lnTo>
                  <a:pt x="6095999" y="3786582"/>
                </a:lnTo>
                <a:lnTo>
                  <a:pt x="5644955" y="3335538"/>
                </a:lnTo>
                <a:lnTo>
                  <a:pt x="0" y="333553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5530178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Custom Photo - Co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11" y="5087486"/>
            <a:ext cx="8400436" cy="528034"/>
          </a:xfrm>
        </p:spPr>
        <p:txBody>
          <a:bodyPr tIns="91440">
            <a:no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11" y="3951193"/>
            <a:ext cx="10974419" cy="1134196"/>
          </a:xfrm>
          <a:noFill/>
          <a:ln>
            <a:noFill/>
          </a:ln>
        </p:spPr>
        <p:txBody>
          <a:bodyPr tIns="182880" bIns="91440"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550" b="1" i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46B406-CCD3-EB41-BCBE-062043D4FB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49"/>
            <a:ext cx="12192000" cy="3786582"/>
          </a:xfrm>
          <a:custGeom>
            <a:avLst/>
            <a:gdLst>
              <a:gd name="connsiteX0" fmla="*/ 0 w 12192000"/>
              <a:gd name="connsiteY0" fmla="*/ 0 h 3786582"/>
              <a:gd name="connsiteX1" fmla="*/ 12192000 w 12192000"/>
              <a:gd name="connsiteY1" fmla="*/ 0 h 3786582"/>
              <a:gd name="connsiteX2" fmla="*/ 12192000 w 12192000"/>
              <a:gd name="connsiteY2" fmla="*/ 3335538 h 3786582"/>
              <a:gd name="connsiteX3" fmla="*/ 6547044 w 12192000"/>
              <a:gd name="connsiteY3" fmla="*/ 3335538 h 3786582"/>
              <a:gd name="connsiteX4" fmla="*/ 6095999 w 12192000"/>
              <a:gd name="connsiteY4" fmla="*/ 3786582 h 3786582"/>
              <a:gd name="connsiteX5" fmla="*/ 5644955 w 12192000"/>
              <a:gd name="connsiteY5" fmla="*/ 3335538 h 3786582"/>
              <a:gd name="connsiteX6" fmla="*/ 0 w 12192000"/>
              <a:gd name="connsiteY6" fmla="*/ 3335538 h 3786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786582">
                <a:moveTo>
                  <a:pt x="0" y="0"/>
                </a:moveTo>
                <a:lnTo>
                  <a:pt x="12192000" y="0"/>
                </a:lnTo>
                <a:lnTo>
                  <a:pt x="12192000" y="3335538"/>
                </a:lnTo>
                <a:lnTo>
                  <a:pt x="6547044" y="3335538"/>
                </a:lnTo>
                <a:lnTo>
                  <a:pt x="6095999" y="3786582"/>
                </a:lnTo>
                <a:lnTo>
                  <a:pt x="5644955" y="3335538"/>
                </a:lnTo>
                <a:lnTo>
                  <a:pt x="0" y="333553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21AC03-92B1-B34F-8650-9DE95F9297A2}"/>
              </a:ext>
            </a:extLst>
          </p:cNvPr>
          <p:cNvSpPr/>
          <p:nvPr/>
        </p:nvSpPr>
        <p:spPr>
          <a:xfrm>
            <a:off x="0" y="5999748"/>
            <a:ext cx="12192000" cy="8963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5F5ED7-6B7C-B74A-93B4-EE4457FE671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6422" y="6181670"/>
            <a:ext cx="1892156" cy="515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01E1EB-4969-0D43-9CFE-E0312AC38C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574" y="6295840"/>
            <a:ext cx="3040236" cy="3378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59E000-161A-7048-AF3C-054CA543AA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9409" y="6281440"/>
            <a:ext cx="3416411" cy="3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3034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419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058881"/>
            <a:ext cx="10363200" cy="3857843"/>
          </a:xfrm>
          <a:prstGeom prst="rect">
            <a:avLst/>
          </a:prstGeom>
        </p:spPr>
        <p:txBody>
          <a:bodyPr lIns="0" tIns="0"/>
          <a:lstStyle>
            <a:lvl1pPr marL="0" indent="0" algn="l">
              <a:buNone/>
              <a:defRPr sz="1650">
                <a:solidFill>
                  <a:schemeClr val="tx1"/>
                </a:solidFill>
              </a:defRPr>
            </a:lvl1pPr>
            <a:lvl2pPr marL="600075" indent="-257175" algn="l">
              <a:buFont typeface="Arial"/>
              <a:buChar char="•"/>
              <a:defRPr>
                <a:solidFill>
                  <a:schemeClr val="tx1"/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0" name="Picture 5" descr="te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57928"/>
            <a:ext cx="12192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89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D7C7A7-CBFA-5C47-8E3B-192ED141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-7912"/>
            <a:ext cx="7010400" cy="6858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/>
        </p:nvGrpSpPr>
        <p:grpSpPr>
          <a:xfrm rot="16200000">
            <a:off x="-172310" y="164402"/>
            <a:ext cx="6872871" cy="6528249"/>
            <a:chOff x="3479176" y="-2594599"/>
            <a:chExt cx="6872871" cy="6528249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/>
          </p:nvSpPr>
          <p:spPr>
            <a:xfrm>
              <a:off x="3486134" y="-2594599"/>
              <a:ext cx="6858002" cy="61233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/>
          </p:nvSpPr>
          <p:spPr>
            <a:xfrm rot="10800000">
              <a:off x="3479176" y="3490386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96674"/>
            <a:ext cx="4972907" cy="425886"/>
          </a:xfrm>
        </p:spPr>
        <p:txBody>
          <a:bodyPr tIns="182880">
            <a:sp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636625"/>
            <a:ext cx="4972907" cy="957955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250" b="1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9504C0-0B4A-2048-AC89-B117795AF0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5890619"/>
            <a:ext cx="2083956" cy="5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6265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Cobranded 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D7C7A7-CBFA-5C47-8E3B-192ED141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-7912"/>
            <a:ext cx="701040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A00F09B-5D01-1E4A-8E16-100F1D7A14EA}"/>
              </a:ext>
            </a:extLst>
          </p:cNvPr>
          <p:cNvSpPr/>
          <p:nvPr/>
        </p:nvSpPr>
        <p:spPr>
          <a:xfrm rot="16200000">
            <a:off x="-367338" y="383161"/>
            <a:ext cx="6858002" cy="6123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8F13F9-DD0F-4841-B471-798F3453F23A}"/>
              </a:ext>
            </a:extLst>
          </p:cNvPr>
          <p:cNvSpPr/>
          <p:nvPr/>
        </p:nvSpPr>
        <p:spPr>
          <a:xfrm>
            <a:off x="-9091" y="5286310"/>
            <a:ext cx="6084985" cy="15944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99E385D-4911-A344-8CF1-FC3AF6CCBF7F}"/>
              </a:ext>
            </a:extLst>
          </p:cNvPr>
          <p:cNvSpPr/>
          <p:nvPr/>
        </p:nvSpPr>
        <p:spPr>
          <a:xfrm rot="5400000">
            <a:off x="2870183" y="3222716"/>
            <a:ext cx="6872871" cy="443264"/>
          </a:xfrm>
          <a:custGeom>
            <a:avLst/>
            <a:gdLst>
              <a:gd name="connsiteX0" fmla="*/ 12192001 w 12192001"/>
              <a:gd name="connsiteY0" fmla="*/ 1672885 h 1672885"/>
              <a:gd name="connsiteX1" fmla="*/ 0 w 12192001"/>
              <a:gd name="connsiteY1" fmla="*/ 1672885 h 1672885"/>
              <a:gd name="connsiteX2" fmla="*/ 0 w 12192001"/>
              <a:gd name="connsiteY2" fmla="*/ 443264 h 1672885"/>
              <a:gd name="connsiteX3" fmla="*/ 5540997 w 12192001"/>
              <a:gd name="connsiteY3" fmla="*/ 443264 h 1672885"/>
              <a:gd name="connsiteX4" fmla="*/ 6096001 w 12192001"/>
              <a:gd name="connsiteY4" fmla="*/ 0 h 1672885"/>
              <a:gd name="connsiteX5" fmla="*/ 6651005 w 12192001"/>
              <a:gd name="connsiteY5" fmla="*/ 443264 h 1672885"/>
              <a:gd name="connsiteX6" fmla="*/ 12192001 w 12192001"/>
              <a:gd name="connsiteY6" fmla="*/ 443264 h 1672885"/>
              <a:gd name="connsiteX0" fmla="*/ 0 w 12192001"/>
              <a:gd name="connsiteY0" fmla="*/ 1672885 h 1764325"/>
              <a:gd name="connsiteX1" fmla="*/ 0 w 12192001"/>
              <a:gd name="connsiteY1" fmla="*/ 443264 h 1764325"/>
              <a:gd name="connsiteX2" fmla="*/ 5540997 w 12192001"/>
              <a:gd name="connsiteY2" fmla="*/ 443264 h 1764325"/>
              <a:gd name="connsiteX3" fmla="*/ 6096001 w 12192001"/>
              <a:gd name="connsiteY3" fmla="*/ 0 h 1764325"/>
              <a:gd name="connsiteX4" fmla="*/ 6651005 w 12192001"/>
              <a:gd name="connsiteY4" fmla="*/ 443264 h 1764325"/>
              <a:gd name="connsiteX5" fmla="*/ 12192001 w 12192001"/>
              <a:gd name="connsiteY5" fmla="*/ 443264 h 1764325"/>
              <a:gd name="connsiteX6" fmla="*/ 12192001 w 12192001"/>
              <a:gd name="connsiteY6" fmla="*/ 1672885 h 1764325"/>
              <a:gd name="connsiteX7" fmla="*/ 91440 w 12192001"/>
              <a:gd name="connsiteY7" fmla="*/ 1764325 h 1764325"/>
              <a:gd name="connsiteX0" fmla="*/ 0 w 12192001"/>
              <a:gd name="connsiteY0" fmla="*/ 1672885 h 1672885"/>
              <a:gd name="connsiteX1" fmla="*/ 0 w 12192001"/>
              <a:gd name="connsiteY1" fmla="*/ 443264 h 1672885"/>
              <a:gd name="connsiteX2" fmla="*/ 5540997 w 12192001"/>
              <a:gd name="connsiteY2" fmla="*/ 443264 h 1672885"/>
              <a:gd name="connsiteX3" fmla="*/ 6096001 w 12192001"/>
              <a:gd name="connsiteY3" fmla="*/ 0 h 1672885"/>
              <a:gd name="connsiteX4" fmla="*/ 6651005 w 12192001"/>
              <a:gd name="connsiteY4" fmla="*/ 443264 h 1672885"/>
              <a:gd name="connsiteX5" fmla="*/ 12192001 w 12192001"/>
              <a:gd name="connsiteY5" fmla="*/ 443264 h 1672885"/>
              <a:gd name="connsiteX6" fmla="*/ 12192001 w 12192001"/>
              <a:gd name="connsiteY6" fmla="*/ 1672885 h 1672885"/>
              <a:gd name="connsiteX0" fmla="*/ 0 w 12192001"/>
              <a:gd name="connsiteY0" fmla="*/ 1672885 h 1672885"/>
              <a:gd name="connsiteX1" fmla="*/ 0 w 12192001"/>
              <a:gd name="connsiteY1" fmla="*/ 443264 h 1672885"/>
              <a:gd name="connsiteX2" fmla="*/ 5540997 w 12192001"/>
              <a:gd name="connsiteY2" fmla="*/ 443264 h 1672885"/>
              <a:gd name="connsiteX3" fmla="*/ 6096001 w 12192001"/>
              <a:gd name="connsiteY3" fmla="*/ 0 h 1672885"/>
              <a:gd name="connsiteX4" fmla="*/ 6651005 w 12192001"/>
              <a:gd name="connsiteY4" fmla="*/ 443264 h 1672885"/>
              <a:gd name="connsiteX5" fmla="*/ 12192001 w 12192001"/>
              <a:gd name="connsiteY5" fmla="*/ 443264 h 1672885"/>
              <a:gd name="connsiteX0" fmla="*/ 0 w 12192001"/>
              <a:gd name="connsiteY0" fmla="*/ 443264 h 443264"/>
              <a:gd name="connsiteX1" fmla="*/ 5540997 w 12192001"/>
              <a:gd name="connsiteY1" fmla="*/ 443264 h 443264"/>
              <a:gd name="connsiteX2" fmla="*/ 6096001 w 12192001"/>
              <a:gd name="connsiteY2" fmla="*/ 0 h 443264"/>
              <a:gd name="connsiteX3" fmla="*/ 6651005 w 12192001"/>
              <a:gd name="connsiteY3" fmla="*/ 443264 h 443264"/>
              <a:gd name="connsiteX4" fmla="*/ 12192001 w 12192001"/>
              <a:gd name="connsiteY4" fmla="*/ 443264 h 443264"/>
              <a:gd name="connsiteX0" fmla="*/ 0 w 8712823"/>
              <a:gd name="connsiteY0" fmla="*/ 443264 h 443264"/>
              <a:gd name="connsiteX1" fmla="*/ 5540997 w 8712823"/>
              <a:gd name="connsiteY1" fmla="*/ 443264 h 443264"/>
              <a:gd name="connsiteX2" fmla="*/ 6096001 w 8712823"/>
              <a:gd name="connsiteY2" fmla="*/ 0 h 443264"/>
              <a:gd name="connsiteX3" fmla="*/ 6651005 w 8712823"/>
              <a:gd name="connsiteY3" fmla="*/ 443264 h 443264"/>
              <a:gd name="connsiteX4" fmla="*/ 8712823 w 8712823"/>
              <a:gd name="connsiteY4" fmla="*/ 443264 h 443264"/>
              <a:gd name="connsiteX0" fmla="*/ 0 w 6872872"/>
              <a:gd name="connsiteY0" fmla="*/ 443264 h 443264"/>
              <a:gd name="connsiteX1" fmla="*/ 3701046 w 6872872"/>
              <a:gd name="connsiteY1" fmla="*/ 443264 h 443264"/>
              <a:gd name="connsiteX2" fmla="*/ 4256050 w 6872872"/>
              <a:gd name="connsiteY2" fmla="*/ 0 h 443264"/>
              <a:gd name="connsiteX3" fmla="*/ 4811054 w 6872872"/>
              <a:gd name="connsiteY3" fmla="*/ 443264 h 443264"/>
              <a:gd name="connsiteX4" fmla="*/ 6872872 w 6872872"/>
              <a:gd name="connsiteY4" fmla="*/ 443264 h 44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2872" h="443264">
                <a:moveTo>
                  <a:pt x="0" y="443264"/>
                </a:moveTo>
                <a:lnTo>
                  <a:pt x="3701046" y="443264"/>
                </a:lnTo>
                <a:lnTo>
                  <a:pt x="4256050" y="0"/>
                </a:lnTo>
                <a:lnTo>
                  <a:pt x="4811054" y="443264"/>
                </a:lnTo>
                <a:lnTo>
                  <a:pt x="6872872" y="443264"/>
                </a:lnTo>
              </a:path>
            </a:pathLst>
          </a:custGeom>
          <a:solidFill>
            <a:schemeClr val="bg1"/>
          </a:solidFill>
          <a:ln w="730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439395"/>
            <a:ext cx="4972907" cy="425886"/>
          </a:xfrm>
        </p:spPr>
        <p:txBody>
          <a:bodyPr tIns="182880">
            <a:sp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479346"/>
            <a:ext cx="4972907" cy="957955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250" b="1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9504C0-0B4A-2048-AC89-B117795AF0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487069"/>
            <a:ext cx="2083956" cy="5676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3A6919-FB7F-6E4E-B06B-FA7D60C998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5586152"/>
            <a:ext cx="3040236" cy="3378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CF5A2D-8F2F-864E-91C2-9387B83DB35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6198677"/>
            <a:ext cx="3416411" cy="3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61117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Custom Photo - Cobranded - 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461CA70-39CF-A14F-BE02-1DB9886B088E}"/>
              </a:ext>
            </a:extLst>
          </p:cNvPr>
          <p:cNvSpPr/>
          <p:nvPr/>
        </p:nvSpPr>
        <p:spPr>
          <a:xfrm>
            <a:off x="-9092" y="5286310"/>
            <a:ext cx="6105091" cy="15944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57BAD9-8694-B14F-8997-E2AC2BF0AB0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5601944"/>
            <a:ext cx="3040236" cy="3378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0F4E02-4040-464F-B0CE-CCDEBBE710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6214469"/>
            <a:ext cx="3416411" cy="3445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A5BC513-6347-2441-9660-1ECCD54E09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487069"/>
            <a:ext cx="2083956" cy="5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7994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- Custom Photo - Cobranded - 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76115" y="167023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4848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E6A677-68F4-1947-8F89-4F389C780C5F}"/>
              </a:ext>
            </a:extLst>
          </p:cNvPr>
          <p:cNvSpPr txBox="1"/>
          <p:nvPr/>
        </p:nvSpPr>
        <p:spPr>
          <a:xfrm>
            <a:off x="0" y="3013503"/>
            <a:ext cx="12192000" cy="8309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50"/>
              </a:spcBef>
              <a:buSzPct val="100000"/>
            </a:pPr>
            <a:r>
              <a:rPr lang="en-US" sz="6000" dirty="0">
                <a:solidFill>
                  <a:schemeClr val="tx1"/>
                </a:solidFill>
              </a:rPr>
              <a:t>Title + 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2335961990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4" y="2"/>
            <a:ext cx="10847295" cy="1210961"/>
          </a:xfrm>
        </p:spPr>
        <p:txBody>
          <a:bodyPr b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2FC3F427-B107-574F-BD3C-7200648D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4" y="1210963"/>
            <a:ext cx="8583943" cy="5285981"/>
          </a:xfrm>
          <a:prstGeom prst="rect">
            <a:avLst/>
          </a:prstGeom>
        </p:spPr>
        <p:txBody>
          <a:bodyPr vert="horz" lIns="0" tIns="457200" rIns="0" bIns="0" rtlCol="0">
            <a:noAutofit/>
          </a:bodyPr>
          <a:lstStyle>
            <a:lvl1pPr>
              <a:spcBef>
                <a:spcPts val="675"/>
              </a:spcBef>
              <a:spcAft>
                <a:spcPts val="450"/>
              </a:spcAft>
              <a:defRPr lang="en-US" noProof="0"/>
            </a:lvl1pPr>
            <a:lvl2pPr>
              <a:spcBef>
                <a:spcPts val="225"/>
              </a:spcBef>
              <a:spcAft>
                <a:spcPts val="300"/>
              </a:spcAft>
              <a:defRPr lang="en-US" noProof="0"/>
            </a:lvl2pPr>
            <a:lvl3pPr>
              <a:spcBef>
                <a:spcPts val="300"/>
              </a:spcBef>
              <a:spcAft>
                <a:spcPts val="450"/>
              </a:spcAft>
              <a:defRPr lang="en-US" noProof="0"/>
            </a:lvl3pPr>
            <a:lvl4pPr>
              <a:defRPr lang="en-US" noProof="0"/>
            </a:lvl4pPr>
            <a:lvl5pPr>
              <a:defRPr lang="en-US" noProof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9259351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gh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40FE542-73FB-2647-BE1F-C06BA72B7123}"/>
              </a:ext>
            </a:extLst>
          </p:cNvPr>
          <p:cNvGrpSpPr/>
          <p:nvPr/>
        </p:nvGrpSpPr>
        <p:grpSpPr>
          <a:xfrm>
            <a:off x="-4521" y="1"/>
            <a:ext cx="12208043" cy="1743397"/>
            <a:chOff x="-4522" y="0"/>
            <a:chExt cx="12208043" cy="174339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45DC6C5-C6FE-DF42-90D4-C21C29106BE2}"/>
                </a:ext>
              </a:extLst>
            </p:cNvPr>
            <p:cNvSpPr/>
            <p:nvPr/>
          </p:nvSpPr>
          <p:spPr bwMode="gray">
            <a:xfrm>
              <a:off x="-4522" y="0"/>
              <a:ext cx="12208043" cy="1210962"/>
            </a:xfrm>
            <a:prstGeom prst="rect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429EC67B-2DB8-A241-9961-831B5A9209AE}"/>
                </a:ext>
              </a:extLst>
            </p:cNvPr>
            <p:cNvSpPr/>
            <p:nvPr/>
          </p:nvSpPr>
          <p:spPr bwMode="gray">
            <a:xfrm rot="10800000">
              <a:off x="10197472" y="1210962"/>
              <a:ext cx="1064871" cy="532435"/>
            </a:xfrm>
            <a:prstGeom prst="triangle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4" y="1"/>
            <a:ext cx="10847295" cy="1210958"/>
          </a:xfrm>
        </p:spPr>
        <p:txBody>
          <a:bodyPr bIns="9144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2FC3F427-B107-574F-BD3C-7200648D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4" y="1210960"/>
            <a:ext cx="8583943" cy="5285987"/>
          </a:xfrm>
          <a:prstGeom prst="rect">
            <a:avLst/>
          </a:prstGeom>
        </p:spPr>
        <p:txBody>
          <a:bodyPr vert="horz" lIns="0" tIns="45720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13A7B6-6711-2F4F-8227-14DB89429F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6143920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84168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la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78" y="0"/>
            <a:ext cx="11067471" cy="12109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2FC3F427-B107-574F-BD3C-7200648D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4" y="1210962"/>
            <a:ext cx="8583943" cy="4866052"/>
          </a:xfrm>
          <a:prstGeom prst="rect">
            <a:avLst/>
          </a:prstGeom>
        </p:spPr>
        <p:txBody>
          <a:bodyPr vert="horz" lIns="0" tIns="27432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CF1842-A1E5-7645-A0CA-6538DC7C26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6143920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3435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085253EE-F566-5440-9A05-BA3B9E893BA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72354" y="1790380"/>
            <a:ext cx="8583943" cy="4706562"/>
          </a:xfrm>
          <a:noFill/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4" y="2"/>
            <a:ext cx="10847295" cy="1210961"/>
          </a:xfrm>
        </p:spPr>
        <p:txBody>
          <a:bodyPr bIns="9144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1289424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4" y="0"/>
            <a:ext cx="10847295" cy="1210962"/>
          </a:xfrm>
        </p:spPr>
        <p:txBody>
          <a:bodyPr b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2FC3F427-B107-574F-BD3C-7200648D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6" y="1210964"/>
            <a:ext cx="4748465" cy="4891719"/>
          </a:xfrm>
          <a:prstGeom prst="rect">
            <a:avLst/>
          </a:prstGeom>
        </p:spPr>
        <p:txBody>
          <a:bodyPr vert="horz" lIns="0" tIns="457200" rIns="0" bIns="0" rtlCol="0">
            <a:noAutofit/>
          </a:bodyPr>
          <a:lstStyle>
            <a:lvl1pPr>
              <a:spcBef>
                <a:spcPts val="750"/>
              </a:spcBef>
              <a:spcAft>
                <a:spcPts val="300"/>
              </a:spcAft>
              <a:buNone/>
              <a:defRPr lang="en-US" b="1" noProof="0"/>
            </a:lvl1pPr>
            <a:lvl2pPr marL="309563" indent="-119063">
              <a:spcBef>
                <a:spcPts val="45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US" noProof="0"/>
            </a:lvl2pPr>
            <a:lvl3pPr marL="607219" indent="-166688">
              <a:spcBef>
                <a:spcPts val="225"/>
              </a:spcBef>
              <a:spcAft>
                <a:spcPts val="225"/>
              </a:spcAft>
              <a:buFont typeface="System Font Regular"/>
              <a:buChar char="–"/>
              <a:tabLst/>
              <a:defRPr lang="en-US" i="0" noProof="0"/>
            </a:lvl3pPr>
            <a:lvl4pPr marL="821531" indent="0">
              <a:buNone/>
              <a:tabLst/>
              <a:defRPr lang="en-US" i="1" noProof="0"/>
            </a:lvl4pPr>
            <a:lvl5pPr marL="1250156" indent="0">
              <a:tabLst/>
              <a:defRPr lang="en-US" noProof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4CE188F5-6A7A-064E-A148-B6C8AA4D8EF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919537" y="1210964"/>
            <a:ext cx="4748465" cy="4891719"/>
          </a:xfrm>
          <a:prstGeom prst="rect">
            <a:avLst/>
          </a:prstGeom>
        </p:spPr>
        <p:txBody>
          <a:bodyPr vert="horz" lIns="0" tIns="457200" rIns="0" bIns="0" rtlCol="0">
            <a:noAutofit/>
          </a:bodyPr>
          <a:lstStyle>
            <a:lvl1pPr>
              <a:spcBef>
                <a:spcPts val="750"/>
              </a:spcBef>
              <a:spcAft>
                <a:spcPts val="300"/>
              </a:spcAft>
              <a:buNone/>
              <a:defRPr lang="en-US" b="1" noProof="0"/>
            </a:lvl1pPr>
            <a:lvl2pPr marL="309563" indent="-119063">
              <a:spcBef>
                <a:spcPts val="45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US" noProof="0"/>
            </a:lvl2pPr>
            <a:lvl3pPr marL="607219" indent="-166688">
              <a:spcBef>
                <a:spcPts val="225"/>
              </a:spcBef>
              <a:spcAft>
                <a:spcPts val="225"/>
              </a:spcAft>
              <a:buFont typeface="System Font Regular"/>
              <a:buChar char="–"/>
              <a:tabLst/>
              <a:defRPr lang="en-US" i="0" noProof="0"/>
            </a:lvl3pPr>
            <a:lvl4pPr marL="821531" indent="0">
              <a:buNone/>
              <a:tabLst/>
              <a:defRPr lang="en-US" i="1" noProof="0"/>
            </a:lvl4pPr>
            <a:lvl5pPr marL="1250156" indent="0">
              <a:tabLst/>
              <a:defRPr lang="en-US" noProof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05432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te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57928"/>
            <a:ext cx="12192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419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61065"/>
            <a:ext cx="5384800" cy="3978949"/>
          </a:xfrm>
          <a:prstGeom prst="rect">
            <a:avLst/>
          </a:prstGeom>
        </p:spPr>
        <p:txBody>
          <a:bodyPr lIns="0" tIns="0">
            <a:normAutofit/>
          </a:bodyPr>
          <a:lstStyle>
            <a:lvl1pPr>
              <a:lnSpc>
                <a:spcPct val="90000"/>
              </a:lnSpc>
              <a:defRPr sz="1650"/>
            </a:lvl1pPr>
            <a:lvl2pPr>
              <a:lnSpc>
                <a:spcPct val="90000"/>
              </a:lnSpc>
              <a:defRPr sz="1500"/>
            </a:lvl2pPr>
            <a:lvl3pPr>
              <a:lnSpc>
                <a:spcPct val="90000"/>
              </a:lnSpc>
              <a:defRPr sz="1350"/>
            </a:lvl3pPr>
            <a:lvl4pPr marL="1200150" indent="-171450">
              <a:lnSpc>
                <a:spcPct val="90000"/>
              </a:lnSpc>
              <a:buFont typeface="LucidaGrande" charset="0"/>
              <a:buChar char="–"/>
              <a:defRPr sz="1200"/>
            </a:lvl4pPr>
            <a:lvl5pPr marL="1543050" indent="-171450">
              <a:lnSpc>
                <a:spcPct val="90000"/>
              </a:lnSpc>
              <a:buFont typeface="LucidaGrande" charset="0"/>
              <a:buChar char="⁃"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0"/>
          </p:nvPr>
        </p:nvSpPr>
        <p:spPr>
          <a:xfrm>
            <a:off x="6209792" y="2061065"/>
            <a:ext cx="5384800" cy="3978949"/>
          </a:xfrm>
          <a:prstGeom prst="rect">
            <a:avLst/>
          </a:prstGeom>
        </p:spPr>
        <p:txBody>
          <a:bodyPr lIns="0" tIns="0">
            <a:normAutofit/>
          </a:bodyPr>
          <a:lstStyle>
            <a:lvl1pPr>
              <a:lnSpc>
                <a:spcPct val="90000"/>
              </a:lnSpc>
              <a:defRPr sz="1650"/>
            </a:lvl1pPr>
            <a:lvl2pPr>
              <a:lnSpc>
                <a:spcPct val="90000"/>
              </a:lnSpc>
              <a:defRPr sz="1500"/>
            </a:lvl2pPr>
            <a:lvl3pPr>
              <a:lnSpc>
                <a:spcPct val="90000"/>
              </a:lnSpc>
              <a:defRPr sz="1350"/>
            </a:lvl3pPr>
            <a:lvl4pPr marL="1200150" indent="-171450">
              <a:lnSpc>
                <a:spcPct val="90000"/>
              </a:lnSpc>
              <a:buFont typeface=".HelveticaNeueDeskInterface-Regular" charset="-120"/>
              <a:buChar char="–"/>
              <a:defRPr sz="1200"/>
            </a:lvl4pPr>
            <a:lvl5pPr marL="1543050" indent="-171450">
              <a:lnSpc>
                <a:spcPct val="90000"/>
              </a:lnSpc>
              <a:buFont typeface="LucidaGrande" charset="0"/>
              <a:buChar char="⁃"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45651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+ Color Block Content + Custom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76115" y="167023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B0781B-AB40-CF41-8BE1-2A955BDB0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4" y="2"/>
            <a:ext cx="5012596" cy="12109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523C4-BEC7-EA48-9B39-79AA0D5300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527" y="1220104"/>
            <a:ext cx="5012596" cy="1508233"/>
          </a:xfrm>
        </p:spPr>
        <p:txBody>
          <a:bodyPr tIns="182880">
            <a:spAutoFit/>
          </a:bodyPr>
          <a:lstStyle>
            <a:lvl1pPr>
              <a:buClr>
                <a:schemeClr val="bg1"/>
              </a:buClr>
              <a:defRPr sz="135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25"/>
              </a:spcAft>
              <a:buClr>
                <a:schemeClr val="bg1"/>
              </a:buClr>
              <a:defRPr sz="1350">
                <a:solidFill>
                  <a:schemeClr val="bg1"/>
                </a:solidFill>
              </a:defRPr>
            </a:lvl2pPr>
            <a:lvl3pPr marL="604838" indent="0">
              <a:spcBef>
                <a:spcPts val="75"/>
              </a:spcBef>
              <a:buClr>
                <a:schemeClr val="bg1"/>
              </a:buClr>
              <a:tabLst/>
              <a:defRPr sz="1350">
                <a:solidFill>
                  <a:schemeClr val="bg1"/>
                </a:solidFill>
              </a:defRPr>
            </a:lvl3pPr>
            <a:lvl4pPr marL="945356" indent="-95250">
              <a:spcBef>
                <a:spcPts val="0"/>
              </a:spcBef>
              <a:buClr>
                <a:schemeClr val="bg1"/>
              </a:buClr>
              <a:tabLst/>
              <a:defRPr sz="1350">
                <a:solidFill>
                  <a:schemeClr val="bg1"/>
                </a:solidFill>
              </a:defRPr>
            </a:lvl4pPr>
            <a:lvl5pPr marL="1115616" indent="0">
              <a:spcBef>
                <a:spcPts val="0"/>
              </a:spcBef>
              <a:buClr>
                <a:schemeClr val="bg1"/>
              </a:buClr>
              <a:tabLst/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40693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+ Color Block Content + Custom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B0781B-AB40-CF41-8BE1-2A955BDB0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4" y="2"/>
            <a:ext cx="5012596" cy="121095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523C4-BEC7-EA48-9B39-79AA0D5300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527" y="1220104"/>
            <a:ext cx="5012596" cy="1508233"/>
          </a:xfrm>
        </p:spPr>
        <p:txBody>
          <a:bodyPr tIns="182880">
            <a:spAutoFit/>
          </a:bodyPr>
          <a:lstStyle>
            <a:lvl1pPr>
              <a:buClr>
                <a:schemeClr val="tx2"/>
              </a:buClr>
              <a:defRPr sz="135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25"/>
              </a:spcAft>
              <a:buClr>
                <a:schemeClr val="accent1"/>
              </a:buClr>
              <a:defRPr sz="1350">
                <a:solidFill>
                  <a:schemeClr val="tx1"/>
                </a:solidFill>
              </a:defRPr>
            </a:lvl2pPr>
            <a:lvl3pPr marL="604838" indent="0">
              <a:spcBef>
                <a:spcPts val="75"/>
              </a:spcBef>
              <a:buClr>
                <a:schemeClr val="bg1"/>
              </a:buClr>
              <a:tabLst/>
              <a:defRPr sz="1350">
                <a:solidFill>
                  <a:schemeClr val="tx1"/>
                </a:solidFill>
              </a:defRPr>
            </a:lvl3pPr>
            <a:lvl4pPr marL="945356" indent="-95250">
              <a:spcBef>
                <a:spcPts val="0"/>
              </a:spcBef>
              <a:buClr>
                <a:schemeClr val="accent2"/>
              </a:buClr>
              <a:tabLst/>
              <a:defRPr sz="1350">
                <a:solidFill>
                  <a:schemeClr val="tx1"/>
                </a:solidFill>
              </a:defRPr>
            </a:lvl4pPr>
            <a:lvl5pPr marL="1115616" indent="0">
              <a:spcBef>
                <a:spcPts val="0"/>
              </a:spcBef>
              <a:buClr>
                <a:schemeClr val="accent2"/>
              </a:buClr>
              <a:tabLst/>
              <a:defRPr sz="13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40CBE6-3002-944E-908F-ABC5DB37EF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5890619"/>
            <a:ext cx="2083956" cy="5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98256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p Photo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1B59BB-6CD1-2040-B288-24BA0AFE81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7983" y="5866101"/>
            <a:ext cx="2083956" cy="567645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46B406-CCD3-EB41-BCBE-062043D4FB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49"/>
            <a:ext cx="12192000" cy="3786582"/>
          </a:xfrm>
          <a:custGeom>
            <a:avLst/>
            <a:gdLst>
              <a:gd name="connsiteX0" fmla="*/ 0 w 12192000"/>
              <a:gd name="connsiteY0" fmla="*/ 0 h 3786582"/>
              <a:gd name="connsiteX1" fmla="*/ 12192000 w 12192000"/>
              <a:gd name="connsiteY1" fmla="*/ 0 h 3786582"/>
              <a:gd name="connsiteX2" fmla="*/ 12192000 w 12192000"/>
              <a:gd name="connsiteY2" fmla="*/ 3335538 h 3786582"/>
              <a:gd name="connsiteX3" fmla="*/ 6547044 w 12192000"/>
              <a:gd name="connsiteY3" fmla="*/ 3335538 h 3786582"/>
              <a:gd name="connsiteX4" fmla="*/ 6095999 w 12192000"/>
              <a:gd name="connsiteY4" fmla="*/ 3786582 h 3786582"/>
              <a:gd name="connsiteX5" fmla="*/ 5644955 w 12192000"/>
              <a:gd name="connsiteY5" fmla="*/ 3335538 h 3786582"/>
              <a:gd name="connsiteX6" fmla="*/ 0 w 12192000"/>
              <a:gd name="connsiteY6" fmla="*/ 3335538 h 3786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786582">
                <a:moveTo>
                  <a:pt x="0" y="0"/>
                </a:moveTo>
                <a:lnTo>
                  <a:pt x="12192000" y="0"/>
                </a:lnTo>
                <a:lnTo>
                  <a:pt x="12192000" y="3335538"/>
                </a:lnTo>
                <a:lnTo>
                  <a:pt x="6547044" y="3335538"/>
                </a:lnTo>
                <a:lnTo>
                  <a:pt x="6095999" y="3786582"/>
                </a:lnTo>
                <a:lnTo>
                  <a:pt x="5644955" y="3335538"/>
                </a:lnTo>
                <a:lnTo>
                  <a:pt x="0" y="333553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93F3D-ADB9-0642-8BB9-617702C4A8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693" y="3338113"/>
            <a:ext cx="11249771" cy="309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463328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E6A677-68F4-1947-8F89-4F389C780C5F}"/>
              </a:ext>
            </a:extLst>
          </p:cNvPr>
          <p:cNvSpPr txBox="1"/>
          <p:nvPr/>
        </p:nvSpPr>
        <p:spPr>
          <a:xfrm>
            <a:off x="0" y="3013503"/>
            <a:ext cx="12192000" cy="8309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50"/>
              </a:spcBef>
              <a:buSzPct val="100000"/>
            </a:pPr>
            <a:r>
              <a:rPr lang="en-US" sz="6000" dirty="0">
                <a:solidFill>
                  <a:schemeClr val="tx1"/>
                </a:solidFill>
              </a:rPr>
              <a:t>Title-only Layouts</a:t>
            </a:r>
          </a:p>
        </p:txBody>
      </p:sp>
    </p:spTree>
    <p:extLst>
      <p:ext uri="{BB962C8B-B14F-4D97-AF65-F5344CB8AC3E}">
        <p14:creationId xmlns:p14="http://schemas.microsoft.com/office/powerpoint/2010/main" val="1752347508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4" y="0"/>
            <a:ext cx="10847295" cy="1210962"/>
          </a:xfrm>
        </p:spPr>
        <p:txBody>
          <a:bodyPr bIns="9144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3543196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ght Title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0D025E2-BF1A-1F45-A173-37CD3CE5C097}"/>
              </a:ext>
            </a:extLst>
          </p:cNvPr>
          <p:cNvGrpSpPr/>
          <p:nvPr/>
        </p:nvGrpSpPr>
        <p:grpSpPr>
          <a:xfrm>
            <a:off x="-4521" y="1"/>
            <a:ext cx="12208043" cy="1743397"/>
            <a:chOff x="-4522" y="0"/>
            <a:chExt cx="12208043" cy="174339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7C8270D-6F08-1C4A-AECC-AB0575617A5D}"/>
                </a:ext>
              </a:extLst>
            </p:cNvPr>
            <p:cNvSpPr/>
            <p:nvPr/>
          </p:nvSpPr>
          <p:spPr bwMode="gray">
            <a:xfrm>
              <a:off x="-4522" y="0"/>
              <a:ext cx="12208043" cy="1210962"/>
            </a:xfrm>
            <a:prstGeom prst="rect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7B9249BA-2AE2-824B-9711-AB9E954C7E05}"/>
                </a:ext>
              </a:extLst>
            </p:cNvPr>
            <p:cNvSpPr/>
            <p:nvPr/>
          </p:nvSpPr>
          <p:spPr bwMode="gray">
            <a:xfrm rot="10800000">
              <a:off x="10197472" y="1210962"/>
              <a:ext cx="1064871" cy="532435"/>
            </a:xfrm>
            <a:prstGeom prst="triangle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730C868-E9A2-A14B-94AB-2602B6026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4A6EFD-1222-7648-891E-B7719B16E4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6143920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859419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lain Title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41945-E380-8847-B0D8-D085A659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27" y="2"/>
            <a:ext cx="11077520" cy="121095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D0F927-C3BF-6847-99FC-CE77E48B59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6143920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17298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E6A677-68F4-1947-8F89-4F389C780C5F}"/>
              </a:ext>
            </a:extLst>
          </p:cNvPr>
          <p:cNvSpPr txBox="1"/>
          <p:nvPr/>
        </p:nvSpPr>
        <p:spPr>
          <a:xfrm>
            <a:off x="0" y="3013503"/>
            <a:ext cx="12192000" cy="8309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50"/>
              </a:spcBef>
              <a:buSzPct val="100000"/>
            </a:pPr>
            <a:r>
              <a:rPr lang="en-US" sz="6000" dirty="0">
                <a:solidFill>
                  <a:schemeClr val="tx1"/>
                </a:solidFill>
              </a:rPr>
              <a:t>No-content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939464972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 Ba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238462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ght Ba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5DC4B32-2824-434B-9067-E3B17F165972}"/>
              </a:ext>
            </a:extLst>
          </p:cNvPr>
          <p:cNvGrpSpPr/>
          <p:nvPr/>
        </p:nvGrpSpPr>
        <p:grpSpPr>
          <a:xfrm>
            <a:off x="-4521" y="1"/>
            <a:ext cx="12208043" cy="1743397"/>
            <a:chOff x="-4522" y="0"/>
            <a:chExt cx="12208043" cy="174339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B20A08-5E56-E847-91FE-7284FEAF133D}"/>
                </a:ext>
              </a:extLst>
            </p:cNvPr>
            <p:cNvSpPr/>
            <p:nvPr/>
          </p:nvSpPr>
          <p:spPr bwMode="gray">
            <a:xfrm>
              <a:off x="-4522" y="0"/>
              <a:ext cx="12208043" cy="1210962"/>
            </a:xfrm>
            <a:prstGeom prst="rect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F95B203A-C1B7-294A-9A82-B8D7647774D8}"/>
                </a:ext>
              </a:extLst>
            </p:cNvPr>
            <p:cNvSpPr/>
            <p:nvPr/>
          </p:nvSpPr>
          <p:spPr bwMode="gray">
            <a:xfrm rot="10800000">
              <a:off x="10197472" y="1210962"/>
              <a:ext cx="1064871" cy="532435"/>
            </a:xfrm>
            <a:prstGeom prst="triangle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7BD8012-0B39-E546-8E2C-092BD1CB09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6143920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7257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te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57928"/>
            <a:ext cx="12192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419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47533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FF7E13-5F1E-6C41-BC9D-F22E1A79D6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6143920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13425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p Ba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0D025E2-BF1A-1F45-A173-37CD3CE5C097}"/>
              </a:ext>
            </a:extLst>
          </p:cNvPr>
          <p:cNvGrpSpPr/>
          <p:nvPr/>
        </p:nvGrpSpPr>
        <p:grpSpPr>
          <a:xfrm>
            <a:off x="-4521" y="1"/>
            <a:ext cx="12208043" cy="1743397"/>
            <a:chOff x="-4522" y="0"/>
            <a:chExt cx="12208043" cy="1743397"/>
          </a:xfrm>
          <a:solidFill>
            <a:schemeClr val="tx2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7C8270D-6F08-1C4A-AECC-AB0575617A5D}"/>
                </a:ext>
              </a:extLst>
            </p:cNvPr>
            <p:cNvSpPr/>
            <p:nvPr/>
          </p:nvSpPr>
          <p:spPr bwMode="gray">
            <a:xfrm>
              <a:off x="-4522" y="0"/>
              <a:ext cx="12208043" cy="1210962"/>
            </a:xfrm>
            <a:prstGeom prst="rect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7B9249BA-2AE2-824B-9711-AB9E954C7E05}"/>
                </a:ext>
              </a:extLst>
            </p:cNvPr>
            <p:cNvSpPr/>
            <p:nvPr/>
          </p:nvSpPr>
          <p:spPr bwMode="gray">
            <a:xfrm rot="10800000">
              <a:off x="10197472" y="1210962"/>
              <a:ext cx="1064871" cy="532435"/>
            </a:xfrm>
            <a:prstGeom prst="triangle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1246257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ght Ba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0D025E2-BF1A-1F45-A173-37CD3CE5C097}"/>
              </a:ext>
            </a:extLst>
          </p:cNvPr>
          <p:cNvGrpSpPr/>
          <p:nvPr/>
        </p:nvGrpSpPr>
        <p:grpSpPr>
          <a:xfrm>
            <a:off x="-4521" y="1"/>
            <a:ext cx="12208043" cy="1743397"/>
            <a:chOff x="-4522" y="0"/>
            <a:chExt cx="12208043" cy="174339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7C8270D-6F08-1C4A-AECC-AB0575617A5D}"/>
                </a:ext>
              </a:extLst>
            </p:cNvPr>
            <p:cNvSpPr/>
            <p:nvPr/>
          </p:nvSpPr>
          <p:spPr bwMode="gray">
            <a:xfrm>
              <a:off x="-4522" y="0"/>
              <a:ext cx="12208043" cy="1210962"/>
            </a:xfrm>
            <a:prstGeom prst="rect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7B9249BA-2AE2-824B-9711-AB9E954C7E05}"/>
                </a:ext>
              </a:extLst>
            </p:cNvPr>
            <p:cNvSpPr/>
            <p:nvPr/>
          </p:nvSpPr>
          <p:spPr bwMode="gray">
            <a:xfrm rot="10800000">
              <a:off x="10197472" y="1210962"/>
              <a:ext cx="1064871" cy="532435"/>
            </a:xfrm>
            <a:prstGeom prst="triangle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6810454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626979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Only - Uppe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FF7E13-5F1E-6C41-BC9D-F22E1A79D6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288552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24403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E6A677-68F4-1947-8F89-4F389C780C5F}"/>
              </a:ext>
            </a:extLst>
          </p:cNvPr>
          <p:cNvSpPr txBox="1"/>
          <p:nvPr/>
        </p:nvSpPr>
        <p:spPr>
          <a:xfrm>
            <a:off x="0" y="3013503"/>
            <a:ext cx="12192000" cy="8309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50"/>
              </a:spcBef>
              <a:buSzPct val="100000"/>
            </a:pPr>
            <a:r>
              <a:rPr lang="en-US" sz="6000" dirty="0">
                <a:solidFill>
                  <a:schemeClr val="tx1"/>
                </a:solidFill>
              </a:rPr>
              <a:t>Section Title Layouts</a:t>
            </a:r>
          </a:p>
        </p:txBody>
      </p:sp>
    </p:spTree>
    <p:extLst>
      <p:ext uri="{BB962C8B-B14F-4D97-AF65-F5344CB8AC3E}">
        <p14:creationId xmlns:p14="http://schemas.microsoft.com/office/powerpoint/2010/main" val="4245158019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Custom Phot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76115" y="167023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26891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Custom Photo - UN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76115" y="167023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864427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Custom Photo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76115" y="167023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90713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Custom Photo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76115" y="167023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4631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te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57928"/>
            <a:ext cx="12192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9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Custom Photo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67024" y="167024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accent4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64129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Custom Photo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67024" y="167024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accent5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60449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Custom Photo - Eggpl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F428981-A610-8044-B6CF-D76E6D9C47E1}"/>
              </a:ext>
            </a:extLst>
          </p:cNvPr>
          <p:cNvSpPr/>
          <p:nvPr/>
        </p:nvSpPr>
        <p:spPr bwMode="gray">
          <a:xfrm rot="5400000">
            <a:off x="-167024" y="167024"/>
            <a:ext cx="6880784" cy="6546736"/>
          </a:xfrm>
          <a:custGeom>
            <a:avLst/>
            <a:gdLst>
              <a:gd name="connsiteX0" fmla="*/ 0 w 6880784"/>
              <a:gd name="connsiteY0" fmla="*/ 6546736 h 6546736"/>
              <a:gd name="connsiteX1" fmla="*/ 0 w 6880784"/>
              <a:gd name="connsiteY1" fmla="*/ 441645 h 6546736"/>
              <a:gd name="connsiteX2" fmla="*/ 4224079 w 6880784"/>
              <a:gd name="connsiteY2" fmla="*/ 441645 h 6546736"/>
              <a:gd name="connsiteX3" fmla="*/ 4706763 w 6880784"/>
              <a:gd name="connsiteY3" fmla="*/ 0 h 6546736"/>
              <a:gd name="connsiteX4" fmla="*/ 5189446 w 6880784"/>
              <a:gd name="connsiteY4" fmla="*/ 441645 h 6546736"/>
              <a:gd name="connsiteX5" fmla="*/ 6880784 w 6880784"/>
              <a:gd name="connsiteY5" fmla="*/ 441645 h 6546736"/>
              <a:gd name="connsiteX6" fmla="*/ 6880784 w 6880784"/>
              <a:gd name="connsiteY6" fmla="*/ 6546736 h 65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0784" h="6546736">
                <a:moveTo>
                  <a:pt x="0" y="6546736"/>
                </a:moveTo>
                <a:lnTo>
                  <a:pt x="0" y="441645"/>
                </a:lnTo>
                <a:lnTo>
                  <a:pt x="4224079" y="441645"/>
                </a:lnTo>
                <a:lnTo>
                  <a:pt x="4706763" y="0"/>
                </a:lnTo>
                <a:lnTo>
                  <a:pt x="5189446" y="441645"/>
                </a:lnTo>
                <a:lnTo>
                  <a:pt x="6880784" y="441645"/>
                </a:lnTo>
                <a:lnTo>
                  <a:pt x="6880784" y="6546736"/>
                </a:lnTo>
                <a:close/>
              </a:path>
            </a:pathLst>
          </a:custGeom>
          <a:solidFill>
            <a:schemeClr val="accent6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8" y="3552759"/>
            <a:ext cx="5007547" cy="401777"/>
          </a:xfrm>
        </p:spPr>
        <p:txBody>
          <a:bodyPr wrap="square"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8" y="2571935"/>
            <a:ext cx="5007547" cy="978729"/>
          </a:xfrm>
          <a:noFill/>
          <a:ln>
            <a:noFill/>
          </a:ln>
        </p:spPr>
        <p:txBody>
          <a:bodyPr wrap="square"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4D85DC4-3E09-074B-9C91-E6499CDC1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793" y="0"/>
            <a:ext cx="6005209" cy="6858000"/>
          </a:xfrm>
          <a:custGeom>
            <a:avLst/>
            <a:gdLst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7260078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0" fmla="*/ 0 w 7260078"/>
              <a:gd name="connsiteY0" fmla="*/ 0 h 6858000"/>
              <a:gd name="connsiteX1" fmla="*/ 7260078 w 7260078"/>
              <a:gd name="connsiteY1" fmla="*/ 0 h 6858000"/>
              <a:gd name="connsiteX2" fmla="*/ 6558861 w 7260078"/>
              <a:gd name="connsiteY2" fmla="*/ 6858000 h 6858000"/>
              <a:gd name="connsiteX3" fmla="*/ 0 w 7260078"/>
              <a:gd name="connsiteY3" fmla="*/ 6858000 h 6858000"/>
              <a:gd name="connsiteX4" fmla="*/ 0 w 7260078"/>
              <a:gd name="connsiteY4" fmla="*/ 5203498 h 6858000"/>
              <a:gd name="connsiteX5" fmla="*/ 503251 w 7260078"/>
              <a:gd name="connsiteY5" fmla="*/ 4700247 h 6858000"/>
              <a:gd name="connsiteX6" fmla="*/ 0 w 7260078"/>
              <a:gd name="connsiteY6" fmla="*/ 4196995 h 6858000"/>
              <a:gd name="connsiteX7" fmla="*/ 0 w 7260078"/>
              <a:gd name="connsiteY7" fmla="*/ 0 h 6858000"/>
              <a:gd name="connsiteX0" fmla="*/ 0 w 6686354"/>
              <a:gd name="connsiteY0" fmla="*/ 9727 h 6867727"/>
              <a:gd name="connsiteX1" fmla="*/ 6686354 w 6686354"/>
              <a:gd name="connsiteY1" fmla="*/ 0 h 6867727"/>
              <a:gd name="connsiteX2" fmla="*/ 6558861 w 6686354"/>
              <a:gd name="connsiteY2" fmla="*/ 6867727 h 6867727"/>
              <a:gd name="connsiteX3" fmla="*/ 0 w 6686354"/>
              <a:gd name="connsiteY3" fmla="*/ 6867727 h 6867727"/>
              <a:gd name="connsiteX4" fmla="*/ 0 w 6686354"/>
              <a:gd name="connsiteY4" fmla="*/ 5213225 h 6867727"/>
              <a:gd name="connsiteX5" fmla="*/ 503251 w 6686354"/>
              <a:gd name="connsiteY5" fmla="*/ 4709974 h 6867727"/>
              <a:gd name="connsiteX6" fmla="*/ 0 w 6686354"/>
              <a:gd name="connsiteY6" fmla="*/ 4206722 h 6867727"/>
              <a:gd name="connsiteX7" fmla="*/ 0 w 6686354"/>
              <a:gd name="connsiteY7" fmla="*/ 9727 h 6867727"/>
              <a:gd name="connsiteX0" fmla="*/ 0 w 6654482"/>
              <a:gd name="connsiteY0" fmla="*/ 9727 h 6867727"/>
              <a:gd name="connsiteX1" fmla="*/ 6654482 w 6654482"/>
              <a:gd name="connsiteY1" fmla="*/ 0 h 6867727"/>
              <a:gd name="connsiteX2" fmla="*/ 6558861 w 6654482"/>
              <a:gd name="connsiteY2" fmla="*/ 6867727 h 6867727"/>
              <a:gd name="connsiteX3" fmla="*/ 0 w 6654482"/>
              <a:gd name="connsiteY3" fmla="*/ 6867727 h 6867727"/>
              <a:gd name="connsiteX4" fmla="*/ 0 w 6654482"/>
              <a:gd name="connsiteY4" fmla="*/ 5213225 h 6867727"/>
              <a:gd name="connsiteX5" fmla="*/ 503251 w 6654482"/>
              <a:gd name="connsiteY5" fmla="*/ 4709974 h 6867727"/>
              <a:gd name="connsiteX6" fmla="*/ 0 w 6654482"/>
              <a:gd name="connsiteY6" fmla="*/ 4206722 h 6867727"/>
              <a:gd name="connsiteX7" fmla="*/ 0 w 6654482"/>
              <a:gd name="connsiteY7" fmla="*/ 9727 h 6867727"/>
              <a:gd name="connsiteX0" fmla="*/ 0 w 6622608"/>
              <a:gd name="connsiteY0" fmla="*/ 0 h 6858000"/>
              <a:gd name="connsiteX1" fmla="*/ 6622608 w 6622608"/>
              <a:gd name="connsiteY1" fmla="*/ 9729 h 6858000"/>
              <a:gd name="connsiteX2" fmla="*/ 6558861 w 6622608"/>
              <a:gd name="connsiteY2" fmla="*/ 6858000 h 6858000"/>
              <a:gd name="connsiteX3" fmla="*/ 0 w 6622608"/>
              <a:gd name="connsiteY3" fmla="*/ 6858000 h 6858000"/>
              <a:gd name="connsiteX4" fmla="*/ 0 w 6622608"/>
              <a:gd name="connsiteY4" fmla="*/ 5203498 h 6858000"/>
              <a:gd name="connsiteX5" fmla="*/ 503251 w 6622608"/>
              <a:gd name="connsiteY5" fmla="*/ 4700247 h 6858000"/>
              <a:gd name="connsiteX6" fmla="*/ 0 w 6622608"/>
              <a:gd name="connsiteY6" fmla="*/ 4196995 h 6858000"/>
              <a:gd name="connsiteX7" fmla="*/ 0 w 6622608"/>
              <a:gd name="connsiteY7" fmla="*/ 0 h 6858000"/>
              <a:gd name="connsiteX0" fmla="*/ 0 w 6601358"/>
              <a:gd name="connsiteY0" fmla="*/ 0 h 6858000"/>
              <a:gd name="connsiteX1" fmla="*/ 6601358 w 6601358"/>
              <a:gd name="connsiteY1" fmla="*/ 9729 h 6858000"/>
              <a:gd name="connsiteX2" fmla="*/ 6558861 w 6601358"/>
              <a:gd name="connsiteY2" fmla="*/ 6858000 h 6858000"/>
              <a:gd name="connsiteX3" fmla="*/ 0 w 6601358"/>
              <a:gd name="connsiteY3" fmla="*/ 6858000 h 6858000"/>
              <a:gd name="connsiteX4" fmla="*/ 0 w 6601358"/>
              <a:gd name="connsiteY4" fmla="*/ 5203498 h 6858000"/>
              <a:gd name="connsiteX5" fmla="*/ 503251 w 6601358"/>
              <a:gd name="connsiteY5" fmla="*/ 4700247 h 6858000"/>
              <a:gd name="connsiteX6" fmla="*/ 0 w 6601358"/>
              <a:gd name="connsiteY6" fmla="*/ 4196995 h 6858000"/>
              <a:gd name="connsiteX7" fmla="*/ 0 w 6601358"/>
              <a:gd name="connsiteY7" fmla="*/ 0 h 6858000"/>
              <a:gd name="connsiteX0" fmla="*/ 0 w 6558861"/>
              <a:gd name="connsiteY0" fmla="*/ 0 h 6858000"/>
              <a:gd name="connsiteX1" fmla="*/ 6558861 w 6558861"/>
              <a:gd name="connsiteY1" fmla="*/ 9729 h 6858000"/>
              <a:gd name="connsiteX2" fmla="*/ 6558861 w 6558861"/>
              <a:gd name="connsiteY2" fmla="*/ 6858000 h 6858000"/>
              <a:gd name="connsiteX3" fmla="*/ 0 w 6558861"/>
              <a:gd name="connsiteY3" fmla="*/ 6858000 h 6858000"/>
              <a:gd name="connsiteX4" fmla="*/ 0 w 6558861"/>
              <a:gd name="connsiteY4" fmla="*/ 5203498 h 6858000"/>
              <a:gd name="connsiteX5" fmla="*/ 503251 w 6558861"/>
              <a:gd name="connsiteY5" fmla="*/ 4700247 h 6858000"/>
              <a:gd name="connsiteX6" fmla="*/ 0 w 6558861"/>
              <a:gd name="connsiteY6" fmla="*/ 4196995 h 6858000"/>
              <a:gd name="connsiteX7" fmla="*/ 0 w 65588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8861" h="6858000">
                <a:moveTo>
                  <a:pt x="0" y="0"/>
                </a:moveTo>
                <a:lnTo>
                  <a:pt x="6558861" y="9729"/>
                </a:lnTo>
                <a:lnTo>
                  <a:pt x="6558861" y="6858000"/>
                </a:lnTo>
                <a:lnTo>
                  <a:pt x="0" y="6858000"/>
                </a:lnTo>
                <a:lnTo>
                  <a:pt x="0" y="5203498"/>
                </a:lnTo>
                <a:lnTo>
                  <a:pt x="503251" y="4700247"/>
                </a:lnTo>
                <a:lnTo>
                  <a:pt x="0" y="419699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8B551-6F76-D340-8856-71FA00E0D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24382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Native Americ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7AD880B-EF43-F443-965F-8438C9505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-7912"/>
            <a:ext cx="7010400" cy="6858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/>
        </p:nvGrpSpPr>
        <p:grpSpPr>
          <a:xfrm rot="16200000">
            <a:off x="-388436" y="388437"/>
            <a:ext cx="6872871" cy="6096001"/>
            <a:chOff x="3479176" y="-2146309"/>
            <a:chExt cx="6872871" cy="6096001"/>
          </a:xfrm>
          <a:solidFill>
            <a:schemeClr val="tx2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9" y="3926592"/>
            <a:ext cx="4506315" cy="401777"/>
          </a:xfrm>
        </p:spPr>
        <p:txBody>
          <a:bodyPr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9" y="2945768"/>
            <a:ext cx="4506315" cy="978729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41102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COVID 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181" y="5494"/>
            <a:ext cx="6985819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rgbClr val="0097A9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9" y="3926592"/>
            <a:ext cx="4506315" cy="401777"/>
          </a:xfrm>
        </p:spPr>
        <p:txBody>
          <a:bodyPr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9" y="2945768"/>
            <a:ext cx="4506315" cy="978729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74273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Office Mee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181" y="5494"/>
            <a:ext cx="6985819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chemeClr val="tx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9" y="3926592"/>
            <a:ext cx="4506315" cy="401777"/>
          </a:xfrm>
        </p:spPr>
        <p:txBody>
          <a:bodyPr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9" y="2945768"/>
            <a:ext cx="4506315" cy="978729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32232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Grocery Wor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181" y="5494"/>
            <a:ext cx="6985819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chemeClr val="accent6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9" y="3926592"/>
            <a:ext cx="4506315" cy="401777"/>
          </a:xfrm>
        </p:spPr>
        <p:txBody>
          <a:bodyPr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9" y="2945768"/>
            <a:ext cx="4506315" cy="978729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87260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Fami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0213" y="5494"/>
            <a:ext cx="6591787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chemeClr val="accent3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9" y="3926592"/>
            <a:ext cx="4506315" cy="401777"/>
          </a:xfrm>
        </p:spPr>
        <p:txBody>
          <a:bodyPr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9" y="2945768"/>
            <a:ext cx="4506315" cy="978729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91888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Volunt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181" y="5494"/>
            <a:ext cx="6985819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chemeClr val="tx2">
              <a:lumMod val="75000"/>
            </a:schemeClr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9" y="3926592"/>
            <a:ext cx="4506315" cy="401777"/>
          </a:xfrm>
        </p:spPr>
        <p:txBody>
          <a:bodyPr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9" y="2945768"/>
            <a:ext cx="4506315" cy="978729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83525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We Can Do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181" y="5494"/>
            <a:ext cx="6985819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chemeClr val="accent1">
              <a:lumMod val="75000"/>
            </a:schemeClr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solidFill>
              <a:schemeClr val="accent5"/>
            </a:soli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949" y="3926592"/>
            <a:ext cx="4506315" cy="401777"/>
          </a:xfrm>
        </p:spPr>
        <p:txBody>
          <a:bodyPr tIns="182880">
            <a:sp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949" y="2945768"/>
            <a:ext cx="4506315" cy="978729"/>
          </a:xfrm>
          <a:noFill/>
          <a:ln>
            <a:noFill/>
          </a:ln>
        </p:spPr>
        <p:txBody>
          <a:bodyPr bIns="182880" anchor="b" anchorCtr="0">
            <a:spAutoFit/>
          </a:bodyPr>
          <a:lstStyle>
            <a:lvl1pPr marL="0" indent="0">
              <a:lnSpc>
                <a:spcPct val="90000"/>
              </a:lnSpc>
              <a:buNone/>
              <a:defRPr sz="2400" b="1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752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te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57928"/>
            <a:ext cx="12192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419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066046"/>
            <a:ext cx="5394960" cy="3985825"/>
          </a:xfrm>
          <a:prstGeom prst="rect">
            <a:avLst/>
          </a:prstGeom>
        </p:spPr>
        <p:txBody>
          <a:bodyPr lIns="0" tIns="0" rIns="91440">
            <a:normAutofit/>
          </a:bodyPr>
          <a:lstStyle>
            <a:lvl1pPr marL="0" indent="0">
              <a:buNone/>
              <a:defRPr sz="1650" b="0" i="0">
                <a:latin typeface="Helvetica Neue Medium"/>
                <a:cs typeface="Helvetica Neue Medium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6209792" y="2072496"/>
            <a:ext cx="5384800" cy="3978949"/>
          </a:xfrm>
          <a:prstGeom prst="rect">
            <a:avLst/>
          </a:prstGeom>
        </p:spPr>
        <p:txBody>
          <a:bodyPr lIns="0" tIns="0">
            <a:normAutofit/>
          </a:bodyPr>
          <a:lstStyle>
            <a:lvl1pPr>
              <a:lnSpc>
                <a:spcPct val="90000"/>
              </a:lnSpc>
              <a:defRPr sz="1650"/>
            </a:lvl1pPr>
            <a:lvl2pPr>
              <a:lnSpc>
                <a:spcPct val="90000"/>
              </a:lnSpc>
              <a:defRPr sz="1500"/>
            </a:lvl2pPr>
            <a:lvl3pPr>
              <a:lnSpc>
                <a:spcPct val="90000"/>
              </a:lnSpc>
              <a:defRPr sz="1350"/>
            </a:lvl3pPr>
            <a:lvl4pPr marL="1200150" indent="-171450">
              <a:lnSpc>
                <a:spcPct val="90000"/>
              </a:lnSpc>
              <a:buFont typeface=".HelveticaNeueDeskInterface-Regular" charset="-120"/>
              <a:buChar char="–"/>
              <a:defRPr sz="1200"/>
            </a:lvl4pPr>
            <a:lvl5pPr marL="1543050" indent="-171450">
              <a:lnSpc>
                <a:spcPct val="90000"/>
              </a:lnSpc>
              <a:buFont typeface="LucidaGrande" charset="0"/>
              <a:buChar char="⁃"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6865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2036A-C3D3-3E41-9F9E-C0A338C077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-953"/>
            <a:ext cx="12192003" cy="419338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B3A1F00-BE2E-3F4D-9B58-BE76E2EAEA79}"/>
              </a:ext>
            </a:extLst>
          </p:cNvPr>
          <p:cNvSpPr/>
          <p:nvPr/>
        </p:nvSpPr>
        <p:spPr bwMode="gray">
          <a:xfrm>
            <a:off x="-4521" y="4572000"/>
            <a:ext cx="12208043" cy="228600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BC213B86-EC5D-164D-ADAD-BC84ECB66DFC}"/>
              </a:ext>
            </a:extLst>
          </p:cNvPr>
          <p:cNvSpPr/>
          <p:nvPr/>
        </p:nvSpPr>
        <p:spPr bwMode="gray">
          <a:xfrm>
            <a:off x="-4522" y="3484611"/>
            <a:ext cx="12222091" cy="1212355"/>
          </a:xfrm>
          <a:custGeom>
            <a:avLst/>
            <a:gdLst>
              <a:gd name="connsiteX0" fmla="*/ 0 w 12208043"/>
              <a:gd name="connsiteY0" fmla="*/ 0 h 1210962"/>
              <a:gd name="connsiteX1" fmla="*/ 7672111 w 12208043"/>
              <a:gd name="connsiteY1" fmla="*/ 0 h 1210962"/>
              <a:gd name="connsiteX2" fmla="*/ 8195119 w 12208043"/>
              <a:gd name="connsiteY2" fmla="*/ 523008 h 1210962"/>
              <a:gd name="connsiteX3" fmla="*/ 8718128 w 12208043"/>
              <a:gd name="connsiteY3" fmla="*/ 0 h 1210962"/>
              <a:gd name="connsiteX4" fmla="*/ 12208043 w 12208043"/>
              <a:gd name="connsiteY4" fmla="*/ 0 h 1210962"/>
              <a:gd name="connsiteX5" fmla="*/ 12208043 w 12208043"/>
              <a:gd name="connsiteY5" fmla="*/ 1210962 h 1210962"/>
              <a:gd name="connsiteX6" fmla="*/ 0 w 12208043"/>
              <a:gd name="connsiteY6" fmla="*/ 1210962 h 121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8043" h="1210962">
                <a:moveTo>
                  <a:pt x="0" y="0"/>
                </a:moveTo>
                <a:lnTo>
                  <a:pt x="7672111" y="0"/>
                </a:lnTo>
                <a:lnTo>
                  <a:pt x="8195119" y="523008"/>
                </a:lnTo>
                <a:lnTo>
                  <a:pt x="8718128" y="0"/>
                </a:lnTo>
                <a:lnTo>
                  <a:pt x="12208043" y="0"/>
                </a:lnTo>
                <a:lnTo>
                  <a:pt x="12208043" y="1210962"/>
                </a:lnTo>
                <a:lnTo>
                  <a:pt x="0" y="1210962"/>
                </a:lnTo>
                <a:close/>
              </a:path>
            </a:pathLst>
          </a:cu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>
            <a:noAutofit/>
          </a:bodyPr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C0D55A-5DF5-774E-A25F-080315DFB7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9" y="5874578"/>
            <a:ext cx="2083956" cy="5676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A7A87D4-C50E-2A47-A4BF-F61B2A2A76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prstClr val="black"/>
              <a:schemeClr val="accent4">
                <a:tint val="45000"/>
                <a:satMod val="400000"/>
              </a:schemeClr>
            </a:duotone>
            <a:lum bright="-12000" contrast="-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21" t="24804" r="17821" b="37942"/>
          <a:stretch/>
        </p:blipFill>
        <p:spPr>
          <a:xfrm>
            <a:off x="5204243" y="4262419"/>
            <a:ext cx="608186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18273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- Q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80FE8E-D4A6-3847-9DFC-629EAC3435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0"/>
          <a:stretch/>
        </p:blipFill>
        <p:spPr>
          <a:xfrm>
            <a:off x="5675036" y="-7913"/>
            <a:ext cx="6520249" cy="687287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72AEA90-96D9-A642-ACBE-0426C08A9C75}"/>
              </a:ext>
            </a:extLst>
          </p:cNvPr>
          <p:cNvGrpSpPr/>
          <p:nvPr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rgbClr val="0076A8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19040E-3BF3-A445-A11D-D8576FAF949A}"/>
                </a:ext>
              </a:extLst>
            </p:cNvPr>
            <p:cNvSpPr/>
            <p:nvPr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D7B87BD-40F4-CD48-B4E2-F0BE44A121AB}"/>
                </a:ext>
              </a:extLst>
            </p:cNvPr>
            <p:cNvSpPr/>
            <p:nvPr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2238E15-8075-2947-84F1-C9DB741B66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350470"/>
            <a:ext cx="2083957" cy="5676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3CA88B-18CF-A649-B4A5-B70A1FCC9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21" t="24804" r="17821" b="37942"/>
          <a:stretch/>
        </p:blipFill>
        <p:spPr>
          <a:xfrm>
            <a:off x="311403" y="3331637"/>
            <a:ext cx="4414279" cy="165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60866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E6A677-68F4-1947-8F89-4F389C780C5F}"/>
              </a:ext>
            </a:extLst>
          </p:cNvPr>
          <p:cNvSpPr txBox="1"/>
          <p:nvPr/>
        </p:nvSpPr>
        <p:spPr>
          <a:xfrm>
            <a:off x="0" y="3013503"/>
            <a:ext cx="12192000" cy="8309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50"/>
              </a:spcBef>
              <a:buSzPct val="100000"/>
            </a:pPr>
            <a:r>
              <a:rPr lang="en-US" sz="6000" dirty="0">
                <a:solidFill>
                  <a:schemeClr val="tx1"/>
                </a:solidFill>
              </a:rPr>
              <a:t>“Thank You” Layouts</a:t>
            </a:r>
          </a:p>
        </p:txBody>
      </p:sp>
    </p:spTree>
    <p:extLst>
      <p:ext uri="{BB962C8B-B14F-4D97-AF65-F5344CB8AC3E}">
        <p14:creationId xmlns:p14="http://schemas.microsoft.com/office/powerpoint/2010/main" val="3912336914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913FE6E-2CED-8642-A384-985D2643FDBA}"/>
              </a:ext>
            </a:extLst>
          </p:cNvPr>
          <p:cNvSpPr/>
          <p:nvPr/>
        </p:nvSpPr>
        <p:spPr>
          <a:xfrm>
            <a:off x="0" y="1"/>
            <a:ext cx="74033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07949" y="734003"/>
            <a:ext cx="3764511" cy="4239050"/>
          </a:xfrm>
          <a:noFill/>
          <a:ln>
            <a:noFill/>
          </a:ln>
        </p:spPr>
        <p:txBody>
          <a:bodyPr bIns="182880"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Contact Info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B85C60-22FB-9548-9E70-574C2BAB3917}"/>
              </a:ext>
            </a:extLst>
          </p:cNvPr>
          <p:cNvSpPr txBox="1"/>
          <p:nvPr/>
        </p:nvSpPr>
        <p:spPr>
          <a:xfrm>
            <a:off x="479646" y="2729344"/>
            <a:ext cx="6426407" cy="1107996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algn="ctr">
              <a:spcBef>
                <a:spcPts val="150"/>
              </a:spcBef>
              <a:buSzPct val="100000"/>
            </a:pPr>
            <a:r>
              <a:rPr lang="en-US" sz="7200" dirty="0">
                <a:solidFill>
                  <a:schemeClr val="bg1"/>
                </a:solidFill>
                <a:latin typeface="+mj-lt"/>
              </a:rPr>
              <a:t>Thank you.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921DB1-6469-0C46-81DC-4023AD8848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470" y="5235735"/>
            <a:ext cx="3118756" cy="849512"/>
          </a:xfrm>
          <a:prstGeom prst="rect">
            <a:avLst/>
          </a:prstGeom>
        </p:spPr>
      </p:pic>
      <p:pic>
        <p:nvPicPr>
          <p:cNvPr id="8" name="Picture 7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86D11D3A-A3B9-594B-ACAC-52DFE823BD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9561" y="5596988"/>
            <a:ext cx="2961284" cy="476645"/>
          </a:xfrm>
          <a:prstGeom prst="rect">
            <a:avLst/>
          </a:pr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702B43E0-1CF1-7A41-AC5C-33FEE9D2E27C}"/>
              </a:ext>
            </a:extLst>
          </p:cNvPr>
          <p:cNvSpPr/>
          <p:nvPr/>
        </p:nvSpPr>
        <p:spPr bwMode="gray">
          <a:xfrm rot="5400000">
            <a:off x="7137182" y="5569091"/>
            <a:ext cx="1064871" cy="532435"/>
          </a:xfrm>
          <a:prstGeom prst="triangle">
            <a:avLst/>
          </a:prstGeom>
          <a:solidFill>
            <a:schemeClr val="tx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266306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913FE6E-2CED-8642-A384-985D2643FDBA}"/>
              </a:ext>
            </a:extLst>
          </p:cNvPr>
          <p:cNvSpPr/>
          <p:nvPr/>
        </p:nvSpPr>
        <p:spPr>
          <a:xfrm>
            <a:off x="0" y="1"/>
            <a:ext cx="74033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07949" y="734003"/>
            <a:ext cx="3764511" cy="4239050"/>
          </a:xfrm>
          <a:noFill/>
          <a:ln>
            <a:noFill/>
          </a:ln>
        </p:spPr>
        <p:txBody>
          <a:bodyPr bIns="182880"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Contact Info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B85C60-22FB-9548-9E70-574C2BAB3917}"/>
              </a:ext>
            </a:extLst>
          </p:cNvPr>
          <p:cNvSpPr txBox="1"/>
          <p:nvPr/>
        </p:nvSpPr>
        <p:spPr>
          <a:xfrm>
            <a:off x="479646" y="2729344"/>
            <a:ext cx="6426407" cy="1107996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algn="ctr">
              <a:spcBef>
                <a:spcPts val="150"/>
              </a:spcBef>
              <a:buSzPct val="100000"/>
            </a:pPr>
            <a:r>
              <a:rPr lang="en-US" sz="7200" dirty="0">
                <a:solidFill>
                  <a:schemeClr val="bg1"/>
                </a:solidFill>
                <a:latin typeface="+mj-lt"/>
              </a:rPr>
              <a:t>Thank you.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921DB1-6469-0C46-81DC-4023AD8848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470" y="5235735"/>
            <a:ext cx="3118756" cy="849512"/>
          </a:xfrm>
          <a:prstGeom prst="rect">
            <a:avLst/>
          </a:prstGeom>
        </p:spPr>
      </p:pic>
      <p:pic>
        <p:nvPicPr>
          <p:cNvPr id="23" name="Picture 22" descr="Icon&#10;&#10;Description automatically generated with low confidence">
            <a:extLst>
              <a:ext uri="{FF2B5EF4-FFF2-40B4-BE49-F238E27FC236}">
                <a16:creationId xmlns:a16="http://schemas.microsoft.com/office/drawing/2014/main" id="{7FC4497E-CE29-4045-AB6E-26C5BDCA0D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9561" y="5596988"/>
            <a:ext cx="2961284" cy="476645"/>
          </a:xfrm>
          <a:prstGeom prst="rect">
            <a:avLst/>
          </a:pr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B12BE6F1-965D-A840-AB9C-00E3365D5D7A}"/>
              </a:ext>
            </a:extLst>
          </p:cNvPr>
          <p:cNvSpPr/>
          <p:nvPr/>
        </p:nvSpPr>
        <p:spPr bwMode="gray">
          <a:xfrm rot="5400000">
            <a:off x="7137182" y="5569091"/>
            <a:ext cx="1064871" cy="532435"/>
          </a:xfrm>
          <a:prstGeom prst="triangle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263111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F077715E-B0CB-7645-B07B-F2CDA3BCB7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9561" y="5596988"/>
            <a:ext cx="2961284" cy="47664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913FE6E-2CED-8642-A384-985D2643FDBA}"/>
              </a:ext>
            </a:extLst>
          </p:cNvPr>
          <p:cNvSpPr/>
          <p:nvPr/>
        </p:nvSpPr>
        <p:spPr>
          <a:xfrm>
            <a:off x="0" y="1"/>
            <a:ext cx="740339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07949" y="734003"/>
            <a:ext cx="3764511" cy="4239050"/>
          </a:xfrm>
          <a:noFill/>
          <a:ln>
            <a:noFill/>
          </a:ln>
        </p:spPr>
        <p:txBody>
          <a:bodyPr bIns="182880"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Contact Info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B85C60-22FB-9548-9E70-574C2BAB3917}"/>
              </a:ext>
            </a:extLst>
          </p:cNvPr>
          <p:cNvSpPr txBox="1"/>
          <p:nvPr/>
        </p:nvSpPr>
        <p:spPr>
          <a:xfrm>
            <a:off x="479646" y="2729344"/>
            <a:ext cx="6426407" cy="1107996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algn="ctr">
              <a:spcBef>
                <a:spcPts val="150"/>
              </a:spcBef>
              <a:buSzPct val="100000"/>
            </a:pPr>
            <a:r>
              <a:rPr lang="en-US" sz="7200" dirty="0">
                <a:solidFill>
                  <a:schemeClr val="bg1"/>
                </a:solidFill>
                <a:latin typeface="+mj-lt"/>
              </a:rPr>
              <a:t>Thank you.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921DB1-6469-0C46-81DC-4023AD8848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470" y="5235735"/>
            <a:ext cx="3118756" cy="849512"/>
          </a:xfrm>
          <a:prstGeom prst="rect">
            <a:avLst/>
          </a:pr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6CB971D6-3E3A-6441-BE6F-9B7D00789C19}"/>
              </a:ext>
            </a:extLst>
          </p:cNvPr>
          <p:cNvSpPr/>
          <p:nvPr/>
        </p:nvSpPr>
        <p:spPr bwMode="gray">
          <a:xfrm rot="5400000">
            <a:off x="7137182" y="5569091"/>
            <a:ext cx="1064871" cy="532435"/>
          </a:xfrm>
          <a:prstGeom prst="triangle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143214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913FE6E-2CED-8642-A384-985D2643FDBA}"/>
              </a:ext>
            </a:extLst>
          </p:cNvPr>
          <p:cNvSpPr/>
          <p:nvPr/>
        </p:nvSpPr>
        <p:spPr>
          <a:xfrm>
            <a:off x="0" y="1"/>
            <a:ext cx="7403399" cy="6858000"/>
          </a:xfrm>
          <a:prstGeom prst="rect">
            <a:avLst/>
          </a:prstGeom>
          <a:solidFill>
            <a:srgbClr val="009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07949" y="734003"/>
            <a:ext cx="3764511" cy="4239050"/>
          </a:xfrm>
          <a:noFill/>
          <a:ln>
            <a:noFill/>
          </a:ln>
        </p:spPr>
        <p:txBody>
          <a:bodyPr bIns="182880"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Contact Info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B85C60-22FB-9548-9E70-574C2BAB3917}"/>
              </a:ext>
            </a:extLst>
          </p:cNvPr>
          <p:cNvSpPr txBox="1"/>
          <p:nvPr/>
        </p:nvSpPr>
        <p:spPr>
          <a:xfrm>
            <a:off x="479646" y="2729344"/>
            <a:ext cx="6426407" cy="1107996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algn="ctr">
              <a:spcBef>
                <a:spcPts val="150"/>
              </a:spcBef>
              <a:buSzPct val="100000"/>
            </a:pPr>
            <a:r>
              <a:rPr lang="en-US" sz="7200" dirty="0">
                <a:solidFill>
                  <a:schemeClr val="bg1"/>
                </a:solidFill>
                <a:latin typeface="+mj-lt"/>
              </a:rPr>
              <a:t>Thank you.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921DB1-6469-0C46-81DC-4023AD8848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470" y="5235735"/>
            <a:ext cx="3118756" cy="849512"/>
          </a:xfrm>
          <a:prstGeom prst="rect">
            <a:avLst/>
          </a:prstGeom>
        </p:spPr>
      </p:pic>
      <p:pic>
        <p:nvPicPr>
          <p:cNvPr id="3" name="Picture 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C6B6B4EF-7E17-D44B-B04C-CB7F2F5AFC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9561" y="5607127"/>
            <a:ext cx="2961284" cy="466504"/>
          </a:xfrm>
          <a:prstGeom prst="rect">
            <a:avLst/>
          </a:pr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56325CB0-63B7-AE45-89D7-8121B56CB8E0}"/>
              </a:ext>
            </a:extLst>
          </p:cNvPr>
          <p:cNvSpPr/>
          <p:nvPr/>
        </p:nvSpPr>
        <p:spPr bwMode="gray">
          <a:xfrm rot="5400000">
            <a:off x="7137182" y="5569091"/>
            <a:ext cx="1064871" cy="532435"/>
          </a:xfrm>
          <a:prstGeom prst="triangle">
            <a:avLst/>
          </a:prstGeom>
          <a:solidFill>
            <a:srgbClr val="0097A9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293726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913FE6E-2CED-8642-A384-985D2643FDBA}"/>
              </a:ext>
            </a:extLst>
          </p:cNvPr>
          <p:cNvSpPr/>
          <p:nvPr/>
        </p:nvSpPr>
        <p:spPr>
          <a:xfrm>
            <a:off x="0" y="1"/>
            <a:ext cx="740339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07949" y="734003"/>
            <a:ext cx="3764511" cy="4239050"/>
          </a:xfrm>
          <a:noFill/>
          <a:ln>
            <a:noFill/>
          </a:ln>
        </p:spPr>
        <p:txBody>
          <a:bodyPr bIns="182880"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Contact Info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B85C60-22FB-9548-9E70-574C2BAB3917}"/>
              </a:ext>
            </a:extLst>
          </p:cNvPr>
          <p:cNvSpPr txBox="1"/>
          <p:nvPr/>
        </p:nvSpPr>
        <p:spPr>
          <a:xfrm>
            <a:off x="479646" y="2729344"/>
            <a:ext cx="6426407" cy="1107996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algn="ctr">
              <a:spcBef>
                <a:spcPts val="150"/>
              </a:spcBef>
              <a:buSzPct val="100000"/>
            </a:pPr>
            <a:r>
              <a:rPr lang="en-US" sz="7200" dirty="0">
                <a:solidFill>
                  <a:schemeClr val="bg1"/>
                </a:solidFill>
                <a:latin typeface="+mj-lt"/>
              </a:rPr>
              <a:t>Thank you.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921DB1-6469-0C46-81DC-4023AD8848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470" y="5235735"/>
            <a:ext cx="3118756" cy="849512"/>
          </a:xfrm>
          <a:prstGeom prst="rect">
            <a:avLst/>
          </a:prstGeom>
        </p:spPr>
      </p:pic>
      <p:pic>
        <p:nvPicPr>
          <p:cNvPr id="8" name="Picture 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C55C2FDC-3A96-D840-90DE-2424064C8FC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9561" y="5596988"/>
            <a:ext cx="2961284" cy="476645"/>
          </a:xfrm>
          <a:prstGeom prst="rect">
            <a:avLst/>
          </a:pr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EE14B43B-06DB-2947-93D6-1FA74E505322}"/>
              </a:ext>
            </a:extLst>
          </p:cNvPr>
          <p:cNvSpPr/>
          <p:nvPr/>
        </p:nvSpPr>
        <p:spPr bwMode="gray">
          <a:xfrm rot="5400000">
            <a:off x="7137182" y="5569091"/>
            <a:ext cx="1064871" cy="532435"/>
          </a:xfrm>
          <a:prstGeom prst="triangle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406495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- Co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F077715E-B0CB-7645-B07B-F2CDA3BCB7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9561" y="5596988"/>
            <a:ext cx="2961284" cy="47664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913FE6E-2CED-8642-A384-985D2643FDBA}"/>
              </a:ext>
            </a:extLst>
          </p:cNvPr>
          <p:cNvSpPr/>
          <p:nvPr/>
        </p:nvSpPr>
        <p:spPr>
          <a:xfrm>
            <a:off x="0" y="1"/>
            <a:ext cx="740339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07949" y="734003"/>
            <a:ext cx="3764511" cy="4239050"/>
          </a:xfrm>
          <a:noFill/>
          <a:ln>
            <a:noFill/>
          </a:ln>
        </p:spPr>
        <p:txBody>
          <a:bodyPr bIns="182880"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Contact Info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B85C60-22FB-9548-9E70-574C2BAB3917}"/>
              </a:ext>
            </a:extLst>
          </p:cNvPr>
          <p:cNvSpPr txBox="1"/>
          <p:nvPr/>
        </p:nvSpPr>
        <p:spPr>
          <a:xfrm>
            <a:off x="0" y="2683178"/>
            <a:ext cx="7403399" cy="1154162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algn="ctr">
              <a:spcBef>
                <a:spcPts val="150"/>
              </a:spcBef>
              <a:buSzPct val="100000"/>
            </a:pPr>
            <a:r>
              <a:rPr lang="en-US" sz="7500" dirty="0">
                <a:solidFill>
                  <a:schemeClr val="bg1"/>
                </a:solidFill>
                <a:latin typeface="+mj-lt"/>
              </a:rPr>
              <a:t>Thank you.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921DB1-6469-0C46-81DC-4023AD8848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6013" y="648907"/>
            <a:ext cx="2733667" cy="744618"/>
          </a:xfrm>
          <a:prstGeom prst="rect">
            <a:avLst/>
          </a:pr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6CB971D6-3E3A-6441-BE6F-9B7D00789C19}"/>
              </a:ext>
            </a:extLst>
          </p:cNvPr>
          <p:cNvSpPr/>
          <p:nvPr/>
        </p:nvSpPr>
        <p:spPr bwMode="gray">
          <a:xfrm rot="5400000">
            <a:off x="7137182" y="5569091"/>
            <a:ext cx="1064871" cy="532435"/>
          </a:xfrm>
          <a:prstGeom prst="triangle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97BB03-4172-2F40-921A-937819667BA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2729" y="5128618"/>
            <a:ext cx="3040236" cy="3378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1F2AE6-494C-8F44-BBFE-C2B25BC8BA1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4641" y="5867946"/>
            <a:ext cx="3416411" cy="3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3548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- Dark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181" y="5494"/>
            <a:ext cx="6985819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 userDrawn="1"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chemeClr val="tx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 userDrawn="1"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 userDrawn="1"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6949" y="3926591"/>
            <a:ext cx="4506315" cy="528034"/>
          </a:xfrm>
        </p:spPr>
        <p:txBody>
          <a:bodyPr tIns="182880">
            <a:no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46949" y="2268105"/>
            <a:ext cx="4506315" cy="1656390"/>
          </a:xfrm>
          <a:noFill/>
          <a:ln>
            <a:noFill/>
          </a:ln>
        </p:spPr>
        <p:txBody>
          <a:bodyPr bIns="182880"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400" b="0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7666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te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57928"/>
            <a:ext cx="12192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419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618342" y="2074859"/>
            <a:ext cx="10207367" cy="3317525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165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1"/>
          </p:nvPr>
        </p:nvSpPr>
        <p:spPr>
          <a:xfrm>
            <a:off x="633580" y="5514471"/>
            <a:ext cx="7315200" cy="514854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600103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181" y="5494"/>
            <a:ext cx="6985819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 userDrawn="1"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rgbClr val="0097A9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 userDrawn="1"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 userDrawn="1"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6949" y="3926591"/>
            <a:ext cx="4506315" cy="528034"/>
          </a:xfrm>
        </p:spPr>
        <p:txBody>
          <a:bodyPr tIns="182880">
            <a:no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46949" y="2268105"/>
            <a:ext cx="4506315" cy="1656390"/>
          </a:xfrm>
          <a:noFill/>
          <a:ln>
            <a:noFill/>
          </a:ln>
        </p:spPr>
        <p:txBody>
          <a:bodyPr bIns="182880"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400" b="0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27382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7B7A75F-B10B-D743-B1B4-E4EA83DF4E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181" y="5494"/>
            <a:ext cx="6985819" cy="685250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E64AC5-23C0-8845-8838-D9E03A070A6E}"/>
              </a:ext>
            </a:extLst>
          </p:cNvPr>
          <p:cNvGrpSpPr/>
          <p:nvPr userDrawn="1"/>
        </p:nvGrpSpPr>
        <p:grpSpPr>
          <a:xfrm rot="16200000">
            <a:off x="-388436" y="380526"/>
            <a:ext cx="6872871" cy="6096001"/>
            <a:chOff x="3479176" y="-2146309"/>
            <a:chExt cx="6872871" cy="6096001"/>
          </a:xfrm>
          <a:solidFill>
            <a:schemeClr val="accent1">
              <a:lumMod val="75000"/>
            </a:schemeClr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00F09B-5D01-1E4A-8E16-100F1D7A14EA}"/>
                </a:ext>
              </a:extLst>
            </p:cNvPr>
            <p:cNvSpPr/>
            <p:nvPr userDrawn="1"/>
          </p:nvSpPr>
          <p:spPr>
            <a:xfrm>
              <a:off x="3486135" y="-2146309"/>
              <a:ext cx="6858002" cy="56750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9E385D-4911-A344-8CF1-FC3AF6CCBF7F}"/>
                </a:ext>
              </a:extLst>
            </p:cNvPr>
            <p:cNvSpPr/>
            <p:nvPr userDrawn="1"/>
          </p:nvSpPr>
          <p:spPr>
            <a:xfrm rot="10800000">
              <a:off x="3479176" y="3506428"/>
              <a:ext cx="6872871" cy="443264"/>
            </a:xfrm>
            <a:custGeom>
              <a:avLst/>
              <a:gdLst>
                <a:gd name="connsiteX0" fmla="*/ 12192001 w 12192001"/>
                <a:gd name="connsiteY0" fmla="*/ 1672885 h 1672885"/>
                <a:gd name="connsiteX1" fmla="*/ 0 w 12192001"/>
                <a:gd name="connsiteY1" fmla="*/ 1672885 h 1672885"/>
                <a:gd name="connsiteX2" fmla="*/ 0 w 12192001"/>
                <a:gd name="connsiteY2" fmla="*/ 443264 h 1672885"/>
                <a:gd name="connsiteX3" fmla="*/ 5540997 w 12192001"/>
                <a:gd name="connsiteY3" fmla="*/ 443264 h 1672885"/>
                <a:gd name="connsiteX4" fmla="*/ 6096001 w 12192001"/>
                <a:gd name="connsiteY4" fmla="*/ 0 h 1672885"/>
                <a:gd name="connsiteX5" fmla="*/ 6651005 w 12192001"/>
                <a:gd name="connsiteY5" fmla="*/ 443264 h 1672885"/>
                <a:gd name="connsiteX6" fmla="*/ 12192001 w 12192001"/>
                <a:gd name="connsiteY6" fmla="*/ 443264 h 1672885"/>
                <a:gd name="connsiteX0" fmla="*/ 0 w 12192001"/>
                <a:gd name="connsiteY0" fmla="*/ 1672885 h 1764325"/>
                <a:gd name="connsiteX1" fmla="*/ 0 w 12192001"/>
                <a:gd name="connsiteY1" fmla="*/ 443264 h 1764325"/>
                <a:gd name="connsiteX2" fmla="*/ 5540997 w 12192001"/>
                <a:gd name="connsiteY2" fmla="*/ 443264 h 1764325"/>
                <a:gd name="connsiteX3" fmla="*/ 6096001 w 12192001"/>
                <a:gd name="connsiteY3" fmla="*/ 0 h 1764325"/>
                <a:gd name="connsiteX4" fmla="*/ 6651005 w 12192001"/>
                <a:gd name="connsiteY4" fmla="*/ 443264 h 1764325"/>
                <a:gd name="connsiteX5" fmla="*/ 12192001 w 12192001"/>
                <a:gd name="connsiteY5" fmla="*/ 443264 h 1764325"/>
                <a:gd name="connsiteX6" fmla="*/ 12192001 w 12192001"/>
                <a:gd name="connsiteY6" fmla="*/ 1672885 h 1764325"/>
                <a:gd name="connsiteX7" fmla="*/ 91440 w 12192001"/>
                <a:gd name="connsiteY7" fmla="*/ 1764325 h 176432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6" fmla="*/ 12192001 w 12192001"/>
                <a:gd name="connsiteY6" fmla="*/ 1672885 h 1672885"/>
                <a:gd name="connsiteX0" fmla="*/ 0 w 12192001"/>
                <a:gd name="connsiteY0" fmla="*/ 1672885 h 1672885"/>
                <a:gd name="connsiteX1" fmla="*/ 0 w 12192001"/>
                <a:gd name="connsiteY1" fmla="*/ 443264 h 1672885"/>
                <a:gd name="connsiteX2" fmla="*/ 5540997 w 12192001"/>
                <a:gd name="connsiteY2" fmla="*/ 443264 h 1672885"/>
                <a:gd name="connsiteX3" fmla="*/ 6096001 w 12192001"/>
                <a:gd name="connsiteY3" fmla="*/ 0 h 1672885"/>
                <a:gd name="connsiteX4" fmla="*/ 6651005 w 12192001"/>
                <a:gd name="connsiteY4" fmla="*/ 443264 h 1672885"/>
                <a:gd name="connsiteX5" fmla="*/ 12192001 w 12192001"/>
                <a:gd name="connsiteY5" fmla="*/ 443264 h 1672885"/>
                <a:gd name="connsiteX0" fmla="*/ 0 w 12192001"/>
                <a:gd name="connsiteY0" fmla="*/ 443264 h 443264"/>
                <a:gd name="connsiteX1" fmla="*/ 5540997 w 12192001"/>
                <a:gd name="connsiteY1" fmla="*/ 443264 h 443264"/>
                <a:gd name="connsiteX2" fmla="*/ 6096001 w 12192001"/>
                <a:gd name="connsiteY2" fmla="*/ 0 h 443264"/>
                <a:gd name="connsiteX3" fmla="*/ 6651005 w 12192001"/>
                <a:gd name="connsiteY3" fmla="*/ 443264 h 443264"/>
                <a:gd name="connsiteX4" fmla="*/ 12192001 w 12192001"/>
                <a:gd name="connsiteY4" fmla="*/ 443264 h 443264"/>
                <a:gd name="connsiteX0" fmla="*/ 0 w 8712823"/>
                <a:gd name="connsiteY0" fmla="*/ 443264 h 443264"/>
                <a:gd name="connsiteX1" fmla="*/ 5540997 w 8712823"/>
                <a:gd name="connsiteY1" fmla="*/ 443264 h 443264"/>
                <a:gd name="connsiteX2" fmla="*/ 6096001 w 8712823"/>
                <a:gd name="connsiteY2" fmla="*/ 0 h 443264"/>
                <a:gd name="connsiteX3" fmla="*/ 6651005 w 8712823"/>
                <a:gd name="connsiteY3" fmla="*/ 443264 h 443264"/>
                <a:gd name="connsiteX4" fmla="*/ 8712823 w 8712823"/>
                <a:gd name="connsiteY4" fmla="*/ 443264 h 443264"/>
                <a:gd name="connsiteX0" fmla="*/ 0 w 6872872"/>
                <a:gd name="connsiteY0" fmla="*/ 443264 h 443264"/>
                <a:gd name="connsiteX1" fmla="*/ 3701046 w 6872872"/>
                <a:gd name="connsiteY1" fmla="*/ 443264 h 443264"/>
                <a:gd name="connsiteX2" fmla="*/ 4256050 w 6872872"/>
                <a:gd name="connsiteY2" fmla="*/ 0 h 443264"/>
                <a:gd name="connsiteX3" fmla="*/ 4811054 w 6872872"/>
                <a:gd name="connsiteY3" fmla="*/ 443264 h 443264"/>
                <a:gd name="connsiteX4" fmla="*/ 6872872 w 6872872"/>
                <a:gd name="connsiteY4" fmla="*/ 443264 h 44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72" h="443264">
                  <a:moveTo>
                    <a:pt x="0" y="443264"/>
                  </a:moveTo>
                  <a:lnTo>
                    <a:pt x="3701046" y="443264"/>
                  </a:lnTo>
                  <a:lnTo>
                    <a:pt x="4256050" y="0"/>
                  </a:lnTo>
                  <a:lnTo>
                    <a:pt x="4811054" y="443264"/>
                  </a:lnTo>
                  <a:lnTo>
                    <a:pt x="6872872" y="443264"/>
                  </a:lnTo>
                </a:path>
              </a:pathLst>
            </a:custGeom>
            <a:grpFill/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DE6AACA-8904-7A48-BFF7-ED0AEEA4EC3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6949" y="3926591"/>
            <a:ext cx="4506315" cy="528034"/>
          </a:xfrm>
        </p:spPr>
        <p:txBody>
          <a:bodyPr tIns="182880">
            <a:no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More info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20ED831-96AC-D04A-80D6-E72B517693F6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46949" y="2268105"/>
            <a:ext cx="4506315" cy="1656390"/>
          </a:xfrm>
          <a:noFill/>
          <a:ln>
            <a:noFill/>
          </a:ln>
        </p:spPr>
        <p:txBody>
          <a:bodyPr bIns="182880"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400" b="0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Section Title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86F86-5CEF-E34A-8FDB-7D018B1002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48" y="5874577"/>
            <a:ext cx="2083957" cy="5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7119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9C8D-D0BB-4125-8168-81A452511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D71A8-6D32-4474-B728-F6D47F44CC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8C3C03-E6B2-4F30-B5C2-87623082D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E9D724-6043-4B9F-B1C4-5E1C64108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2970-5C02-42CC-8095-8FA5C125101B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F794CF-3A6F-4449-AF89-1D901E8F9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94377-2A64-494E-9B70-E98F2254F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C7B7-EBC1-4252-8932-48C4B135EE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0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9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58.xml"/><Relationship Id="rId42" Type="http://schemas.openxmlformats.org/officeDocument/2006/relationships/slideLayout" Target="../slideLayouts/slideLayout66.xml"/><Relationship Id="rId47" Type="http://schemas.openxmlformats.org/officeDocument/2006/relationships/slideLayout" Target="../slideLayouts/slideLayout71.xml"/><Relationship Id="rId50" Type="http://schemas.openxmlformats.org/officeDocument/2006/relationships/slideLayout" Target="../slideLayouts/slideLayout74.xml"/><Relationship Id="rId55" Type="http://schemas.openxmlformats.org/officeDocument/2006/relationships/slideLayout" Target="../slideLayouts/slideLayout79.xml"/><Relationship Id="rId63" Type="http://schemas.openxmlformats.org/officeDocument/2006/relationships/image" Target="../media/image16.png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56.xml"/><Relationship Id="rId37" Type="http://schemas.openxmlformats.org/officeDocument/2006/relationships/slideLayout" Target="../slideLayouts/slideLayout61.xml"/><Relationship Id="rId40" Type="http://schemas.openxmlformats.org/officeDocument/2006/relationships/slideLayout" Target="../slideLayouts/slideLayout64.xml"/><Relationship Id="rId45" Type="http://schemas.openxmlformats.org/officeDocument/2006/relationships/slideLayout" Target="../slideLayouts/slideLayout69.xml"/><Relationship Id="rId53" Type="http://schemas.openxmlformats.org/officeDocument/2006/relationships/slideLayout" Target="../slideLayouts/slideLayout77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29.xml"/><Relationship Id="rId61" Type="http://schemas.openxmlformats.org/officeDocument/2006/relationships/oleObject" Target="../embeddings/oleObject1.bin"/><Relationship Id="rId1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54.xml"/><Relationship Id="rId35" Type="http://schemas.openxmlformats.org/officeDocument/2006/relationships/slideLayout" Target="../slideLayouts/slideLayout59.xml"/><Relationship Id="rId43" Type="http://schemas.openxmlformats.org/officeDocument/2006/relationships/slideLayout" Target="../slideLayouts/slideLayout67.xml"/><Relationship Id="rId48" Type="http://schemas.openxmlformats.org/officeDocument/2006/relationships/slideLayout" Target="../slideLayouts/slideLayout72.xml"/><Relationship Id="rId56" Type="http://schemas.openxmlformats.org/officeDocument/2006/relationships/slideLayout" Target="../slideLayouts/slideLayout80.xml"/><Relationship Id="rId8" Type="http://schemas.openxmlformats.org/officeDocument/2006/relationships/slideLayout" Target="../slideLayouts/slideLayout32.xml"/><Relationship Id="rId51" Type="http://schemas.openxmlformats.org/officeDocument/2006/relationships/slideLayout" Target="../slideLayouts/slideLayout75.xml"/><Relationship Id="rId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33" Type="http://schemas.openxmlformats.org/officeDocument/2006/relationships/slideLayout" Target="../slideLayouts/slideLayout57.xml"/><Relationship Id="rId38" Type="http://schemas.openxmlformats.org/officeDocument/2006/relationships/slideLayout" Target="../slideLayouts/slideLayout62.xml"/><Relationship Id="rId46" Type="http://schemas.openxmlformats.org/officeDocument/2006/relationships/slideLayout" Target="../slideLayouts/slideLayout70.xml"/><Relationship Id="rId59" Type="http://schemas.openxmlformats.org/officeDocument/2006/relationships/tags" Target="../tags/tag1.xml"/><Relationship Id="rId20" Type="http://schemas.openxmlformats.org/officeDocument/2006/relationships/slideLayout" Target="../slideLayouts/slideLayout44.xml"/><Relationship Id="rId41" Type="http://schemas.openxmlformats.org/officeDocument/2006/relationships/slideLayout" Target="../slideLayouts/slideLayout65.xml"/><Relationship Id="rId54" Type="http://schemas.openxmlformats.org/officeDocument/2006/relationships/slideLayout" Target="../slideLayouts/slideLayout78.xml"/><Relationship Id="rId62" Type="http://schemas.openxmlformats.org/officeDocument/2006/relationships/image" Target="../media/image15.emf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36" Type="http://schemas.openxmlformats.org/officeDocument/2006/relationships/slideLayout" Target="../slideLayouts/slideLayout60.xml"/><Relationship Id="rId49" Type="http://schemas.openxmlformats.org/officeDocument/2006/relationships/slideLayout" Target="../slideLayouts/slideLayout73.xml"/><Relationship Id="rId57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55.xml"/><Relationship Id="rId44" Type="http://schemas.openxmlformats.org/officeDocument/2006/relationships/slideLayout" Target="../slideLayouts/slideLayout68.xml"/><Relationship Id="rId52" Type="http://schemas.openxmlformats.org/officeDocument/2006/relationships/slideLayout" Target="../slideLayouts/slideLayout76.xml"/><Relationship Id="rId60" Type="http://schemas.openxmlformats.org/officeDocument/2006/relationships/tags" Target="../tags/tag2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5003802" y="260350"/>
            <a:ext cx="6999817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03802" y="2147891"/>
            <a:ext cx="699981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7" r:id="rId2"/>
    <p:sldLayoutId id="2147483699" r:id="rId3"/>
    <p:sldLayoutId id="2147483698" r:id="rId4"/>
    <p:sldLayoutId id="2147483700" r:id="rId5"/>
    <p:sldLayoutId id="2147483701" r:id="rId6"/>
    <p:sldLayoutId id="2147483702" r:id="rId7"/>
    <p:sldLayoutId id="2147483703" r:id="rId8"/>
    <p:sldLayoutId id="2147483724" r:id="rId9"/>
    <p:sldLayoutId id="2147483726" r:id="rId10"/>
    <p:sldLayoutId id="2147483727" r:id="rId11"/>
    <p:sldLayoutId id="2147483742" r:id="rId12"/>
    <p:sldLayoutId id="2147483760" r:id="rId13"/>
    <p:sldLayoutId id="2147483762" r:id="rId14"/>
    <p:sldLayoutId id="2147483772" r:id="rId15"/>
    <p:sldLayoutId id="2147483824" r:id="rId16"/>
    <p:sldLayoutId id="2147483825" r:id="rId17"/>
    <p:sldLayoutId id="2147483882" r:id="rId18"/>
    <p:sldLayoutId id="2147483945" r:id="rId19"/>
    <p:sldLayoutId id="2147483947" r:id="rId20"/>
    <p:sldLayoutId id="2147483948" r:id="rId21"/>
    <p:sldLayoutId id="2147483949" r:id="rId22"/>
    <p:sldLayoutId id="2147483950" r:id="rId23"/>
    <p:sldLayoutId id="2147483951" r:id="rId24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 kern="1200">
          <a:solidFill>
            <a:srgbClr val="6C3A77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6C3A77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6C3A77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6C3A77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6C3A77"/>
          </a:solidFill>
          <a:latin typeface="Arial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6C3A77"/>
          </a:solidFill>
          <a:latin typeface="Arial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6C3A77"/>
          </a:solidFill>
          <a:latin typeface="Arial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6C3A77"/>
          </a:solidFill>
          <a:latin typeface="Arial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6C3A77"/>
          </a:solidFill>
          <a:latin typeface="Arial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FCDB845-1B89-8144-9040-FA47B3A6DDF3}"/>
              </a:ext>
            </a:extLst>
          </p:cNvPr>
          <p:cNvGrpSpPr/>
          <p:nvPr/>
        </p:nvGrpSpPr>
        <p:grpSpPr>
          <a:xfrm>
            <a:off x="-4521" y="1"/>
            <a:ext cx="12208043" cy="1743397"/>
            <a:chOff x="-4522" y="0"/>
            <a:chExt cx="12208043" cy="1743397"/>
          </a:xfrm>
          <a:solidFill>
            <a:schemeClr val="tx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4D12338-200F-E74F-9B65-DFCEF1AD40E9}"/>
                </a:ext>
              </a:extLst>
            </p:cNvPr>
            <p:cNvSpPr/>
            <p:nvPr/>
          </p:nvSpPr>
          <p:spPr bwMode="gray">
            <a:xfrm>
              <a:off x="-4522" y="0"/>
              <a:ext cx="12208043" cy="1210962"/>
            </a:xfrm>
            <a:prstGeom prst="rect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BFA3FB20-86AE-D543-B3D3-D75F117AC142}"/>
                </a:ext>
              </a:extLst>
            </p:cNvPr>
            <p:cNvSpPr/>
            <p:nvPr/>
          </p:nvSpPr>
          <p:spPr bwMode="gray">
            <a:xfrm rot="10800000">
              <a:off x="10197472" y="1210962"/>
              <a:ext cx="1064871" cy="532435"/>
            </a:xfrm>
            <a:prstGeom prst="triangle">
              <a:avLst/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59"/>
            </p:custDataLst>
            <p:extLst>
              <p:ext uri="{D42A27DB-BD31-4B8C-83A1-F6EECF244321}">
                <p14:modId xmlns:p14="http://schemas.microsoft.com/office/powerpoint/2010/main" val="4013621438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1" imgW="270" imgH="270" progId="TCLayout.ActiveDocument.1">
                  <p:embed/>
                </p:oleObj>
              </mc:Choice>
              <mc:Fallback>
                <p:oleObj name="think-cell Slide" r:id="rId61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2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80E5FC3A-B4DE-44B6-BE7B-80968DE77792}"/>
              </a:ext>
            </a:extLst>
          </p:cNvPr>
          <p:cNvSpPr/>
          <p:nvPr>
            <p:custDataLst>
              <p:tags r:id="rId60"/>
            </p:custDataLst>
          </p:nvPr>
        </p:nvSpPr>
        <p:spPr bwMode="gray">
          <a:xfrm>
            <a:off x="1" y="0"/>
            <a:ext cx="158751" cy="158750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>
              <a:lnSpc>
                <a:spcPct val="106000"/>
              </a:lnSpc>
              <a:buFont typeface="Wingdings 2" pitchFamily="18" charset="2"/>
              <a:buNone/>
            </a:pPr>
            <a:endParaRPr lang="en-US" sz="1500" b="0" i="0" baseline="0" dirty="0">
              <a:solidFill>
                <a:schemeClr val="bg1"/>
              </a:solidFill>
              <a:latin typeface="Open Sans" panose="020B0606030504020204" pitchFamily="34" charset="0"/>
              <a:ea typeface="+mj-ea"/>
              <a:cs typeface="+mj-cs"/>
              <a:sym typeface="Open Sans" panose="020B0606030504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672354" y="2"/>
            <a:ext cx="10847295" cy="1210959"/>
          </a:xfrm>
          <a:prstGeom prst="rect">
            <a:avLst/>
          </a:prstGeom>
        </p:spPr>
        <p:txBody>
          <a:bodyPr vert="horz" lIns="0" tIns="0" rIns="0" bIns="91440" rtlCol="0" anchor="b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672354" y="1210962"/>
            <a:ext cx="8583943" cy="5282127"/>
          </a:xfrm>
          <a:prstGeom prst="rect">
            <a:avLst/>
          </a:prstGeom>
        </p:spPr>
        <p:txBody>
          <a:bodyPr vert="horz" lIns="0" tIns="45720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4F9D6B-5787-3346-B31C-C2CAD88C978B}"/>
              </a:ext>
            </a:extLst>
          </p:cNvPr>
          <p:cNvPicPr>
            <a:picLocks noChangeAspect="1"/>
          </p:cNvPicPr>
          <p:nvPr/>
        </p:nvPicPr>
        <p:blipFill>
          <a:blip r:embed="rId6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375" y="6143920"/>
            <a:ext cx="1627332" cy="4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27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  <p:sldLayoutId id="2147483901" r:id="rId17"/>
    <p:sldLayoutId id="2147483902" r:id="rId18"/>
    <p:sldLayoutId id="2147483903" r:id="rId19"/>
    <p:sldLayoutId id="2147483904" r:id="rId20"/>
    <p:sldLayoutId id="2147483905" r:id="rId21"/>
    <p:sldLayoutId id="2147483906" r:id="rId22"/>
    <p:sldLayoutId id="2147483907" r:id="rId23"/>
    <p:sldLayoutId id="2147483908" r:id="rId24"/>
    <p:sldLayoutId id="2147483909" r:id="rId25"/>
    <p:sldLayoutId id="2147483910" r:id="rId26"/>
    <p:sldLayoutId id="2147483911" r:id="rId27"/>
    <p:sldLayoutId id="2147483912" r:id="rId28"/>
    <p:sldLayoutId id="2147483913" r:id="rId29"/>
    <p:sldLayoutId id="2147483914" r:id="rId30"/>
    <p:sldLayoutId id="2147483915" r:id="rId31"/>
    <p:sldLayoutId id="2147483916" r:id="rId32"/>
    <p:sldLayoutId id="2147483917" r:id="rId33"/>
    <p:sldLayoutId id="2147483918" r:id="rId34"/>
    <p:sldLayoutId id="2147483919" r:id="rId35"/>
    <p:sldLayoutId id="2147483920" r:id="rId36"/>
    <p:sldLayoutId id="2147483921" r:id="rId37"/>
    <p:sldLayoutId id="2147483922" r:id="rId38"/>
    <p:sldLayoutId id="2147483923" r:id="rId39"/>
    <p:sldLayoutId id="2147483924" r:id="rId40"/>
    <p:sldLayoutId id="2147483925" r:id="rId41"/>
    <p:sldLayoutId id="2147483926" r:id="rId42"/>
    <p:sldLayoutId id="2147483927" r:id="rId43"/>
    <p:sldLayoutId id="2147483928" r:id="rId44"/>
    <p:sldLayoutId id="2147483929" r:id="rId45"/>
    <p:sldLayoutId id="2147483930" r:id="rId46"/>
    <p:sldLayoutId id="2147483931" r:id="rId47"/>
    <p:sldLayoutId id="2147483932" r:id="rId48"/>
    <p:sldLayoutId id="2147483933" r:id="rId49"/>
    <p:sldLayoutId id="2147483934" r:id="rId50"/>
    <p:sldLayoutId id="2147483935" r:id="rId51"/>
    <p:sldLayoutId id="2147483936" r:id="rId52"/>
    <p:sldLayoutId id="2147483937" r:id="rId53"/>
    <p:sldLayoutId id="2147483938" r:id="rId54"/>
    <p:sldLayoutId id="2147483939" r:id="rId55"/>
    <p:sldLayoutId id="2147483940" r:id="rId56"/>
    <p:sldLayoutId id="2147483941" r:id="rId57"/>
  </p:sldLayoutIdLst>
  <p:transition>
    <p:fade/>
  </p:transition>
  <p:txStyles>
    <p:titleStyle>
      <a:lvl1pPr algn="l" defTabSz="914378" rtl="0" eaLnBrk="1" latinLnBrk="0" hangingPunct="1">
        <a:lnSpc>
          <a:spcPct val="93000"/>
        </a:lnSpc>
        <a:spcBef>
          <a:spcPct val="0"/>
        </a:spcBef>
        <a:buNone/>
        <a:defRPr sz="225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35731" indent="-135731" algn="l" defTabSz="914378" rtl="0" eaLnBrk="1" latinLnBrk="0" hangingPunct="1">
        <a:lnSpc>
          <a:spcPct val="110000"/>
        </a:lnSpc>
        <a:spcBef>
          <a:spcPts val="675"/>
        </a:spcBef>
        <a:spcAft>
          <a:spcPts val="450"/>
        </a:spcAft>
        <a:buClr>
          <a:schemeClr val="tx2"/>
        </a:buClr>
        <a:buSzPct val="100000"/>
        <a:buFont typeface="Arial" panose="020B0604020202020204" pitchFamily="34" charset="0"/>
        <a:buChar char="•"/>
        <a:tabLst/>
        <a:defRPr sz="1650" b="0" kern="1200">
          <a:solidFill>
            <a:schemeClr val="tx1"/>
          </a:solidFill>
          <a:latin typeface="+mj-lt"/>
          <a:ea typeface="+mn-ea"/>
          <a:cs typeface="+mn-cs"/>
        </a:defRPr>
      </a:lvl1pPr>
      <a:lvl2pPr marL="440531" indent="-170260" algn="l" defTabSz="914378" rtl="0" eaLnBrk="1" latinLnBrk="0" hangingPunct="1">
        <a:lnSpc>
          <a:spcPct val="110000"/>
        </a:lnSpc>
        <a:spcBef>
          <a:spcPts val="225"/>
        </a:spcBef>
        <a:spcAft>
          <a:spcPts val="300"/>
        </a:spcAft>
        <a:buClr>
          <a:schemeClr val="accent1"/>
        </a:buClr>
        <a:buSzPct val="100000"/>
        <a:buFont typeface="System Font Regular"/>
        <a:buChar char="–"/>
        <a:tabLst/>
        <a:defRPr lang="en-US" sz="1650" b="0" kern="1200" dirty="0" smtClean="0">
          <a:solidFill>
            <a:schemeClr val="tx1"/>
          </a:solidFill>
          <a:latin typeface="+mj-lt"/>
          <a:ea typeface="+mn-ea"/>
          <a:cs typeface="+mn-cs"/>
        </a:defRPr>
      </a:lvl2pPr>
      <a:lvl3pPr marL="691754" indent="0" algn="l" defTabSz="914378" rtl="0" eaLnBrk="1" latinLnBrk="0" hangingPunct="1">
        <a:lnSpc>
          <a:spcPct val="110000"/>
        </a:lnSpc>
        <a:spcBef>
          <a:spcPts val="300"/>
        </a:spcBef>
        <a:spcAft>
          <a:spcPts val="450"/>
        </a:spcAft>
        <a:buClrTx/>
        <a:buSzPct val="100000"/>
        <a:buFont typeface="Arial" panose="020B0604020202020204" pitchFamily="34" charset="0"/>
        <a:buNone/>
        <a:tabLst/>
        <a:defRPr lang="en-US" sz="1650" i="1" kern="1200" dirty="0" smtClean="0">
          <a:solidFill>
            <a:schemeClr val="tx1"/>
          </a:solidFill>
          <a:latin typeface="+mj-lt"/>
          <a:ea typeface="+mn-ea"/>
          <a:cs typeface="+mn-cs"/>
        </a:defRPr>
      </a:lvl3pPr>
      <a:lvl4pPr marL="1202531" indent="-100013" algn="l" defTabSz="914378" rtl="0" eaLnBrk="1" latinLnBrk="0" hangingPunct="1">
        <a:lnSpc>
          <a:spcPct val="110000"/>
        </a:lnSpc>
        <a:spcBef>
          <a:spcPts val="150"/>
        </a:spcBef>
        <a:spcAft>
          <a:spcPts val="150"/>
        </a:spcAft>
        <a:buClrTx/>
        <a:buSzPct val="100000"/>
        <a:buFont typeface="Arial" panose="020B0604020202020204" pitchFamily="34" charset="0"/>
        <a:buChar char="◦"/>
        <a:tabLst/>
        <a:defRPr lang="en-US" sz="1350" kern="1200" baseline="0" dirty="0" smtClean="0">
          <a:solidFill>
            <a:schemeClr val="tx1"/>
          </a:solidFill>
          <a:latin typeface="+mj-lt"/>
          <a:ea typeface="+mn-ea"/>
          <a:cs typeface="+mn-cs"/>
        </a:defRPr>
      </a:lvl4pPr>
      <a:lvl5pPr marL="1333500" indent="0" algn="l" defTabSz="798493" rtl="0" eaLnBrk="1" latinLnBrk="0" hangingPunct="1">
        <a:lnSpc>
          <a:spcPct val="110000"/>
        </a:lnSpc>
        <a:spcBef>
          <a:spcPts val="150"/>
        </a:spcBef>
        <a:spcAft>
          <a:spcPts val="150"/>
        </a:spcAft>
        <a:buClrTx/>
        <a:buSzPct val="100000"/>
        <a:buFont typeface="Arial" panose="020B0604020202020204" pitchFamily="34" charset="0"/>
        <a:buNone/>
        <a:tabLst/>
        <a:defRPr lang="en-US" sz="1350" kern="1200" baseline="0" dirty="0" smtClean="0">
          <a:solidFill>
            <a:schemeClr val="tx1"/>
          </a:solidFill>
          <a:latin typeface="+mj-lt"/>
          <a:ea typeface="+mn-ea"/>
          <a:cs typeface="+mn-cs"/>
        </a:defRPr>
      </a:lvl5pPr>
      <a:lvl6pPr marL="532787" indent="-176396" algn="l" defTabSz="914378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32787" indent="-176396" algn="l" defTabSz="914378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532787" indent="-176396" algn="l" defTabSz="914378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32787" indent="-176396" algn="l" defTabSz="914378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97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968" userDrawn="1">
          <p15:clr>
            <a:srgbClr val="F26B43"/>
          </p15:clr>
        </p15:guide>
        <p15:guide id="4" pos="395" userDrawn="1">
          <p15:clr>
            <a:srgbClr val="F26B43"/>
          </p15:clr>
        </p15:guide>
        <p15:guide id="5" pos="9845" userDrawn="1">
          <p15:clr>
            <a:srgbClr val="F26B43"/>
          </p15:clr>
        </p15:guide>
        <p15:guide id="6" orient="horz" pos="1071" userDrawn="1">
          <p15:clr>
            <a:srgbClr val="F26B43"/>
          </p15:clr>
        </p15:guide>
        <p15:guide id="7" orient="horz" pos="245" userDrawn="1">
          <p15:clr>
            <a:srgbClr val="F26B43"/>
          </p15:clr>
        </p15:guide>
        <p15:guide id="8" orient="horz" pos="4081" userDrawn="1">
          <p15:clr>
            <a:srgbClr val="F26B43"/>
          </p15:clr>
        </p15:guide>
        <p15:guide id="10" pos="6648" userDrawn="1">
          <p15:clr>
            <a:srgbClr val="F26B43"/>
          </p15:clr>
        </p15:guide>
        <p15:guide id="12" pos="1843" userDrawn="1">
          <p15:clr>
            <a:srgbClr val="F26B43"/>
          </p15:clr>
        </p15:guide>
        <p15:guide id="13" pos="1995" userDrawn="1">
          <p15:clr>
            <a:srgbClr val="F26B43"/>
          </p15:clr>
        </p15:guide>
        <p15:guide id="14" pos="3441" userDrawn="1">
          <p15:clr>
            <a:srgbClr val="F26B43"/>
          </p15:clr>
        </p15:guide>
        <p15:guide id="15" pos="3593" userDrawn="1">
          <p15:clr>
            <a:srgbClr val="F26B43"/>
          </p15:clr>
        </p15:guide>
        <p15:guide id="16" pos="8247" userDrawn="1">
          <p15:clr>
            <a:srgbClr val="F26B43"/>
          </p15:clr>
        </p15:guide>
        <p15:guide id="17" pos="5044" userDrawn="1">
          <p15:clr>
            <a:srgbClr val="F26B43"/>
          </p15:clr>
        </p15:guide>
        <p15:guide id="18" pos="5195" userDrawn="1">
          <p15:clr>
            <a:srgbClr val="F26B43"/>
          </p15:clr>
        </p15:guide>
        <p15:guide id="19" pos="5120" userDrawn="1">
          <p15:clr>
            <a:srgbClr val="F26B43"/>
          </p15:clr>
        </p15:guide>
        <p15:guide id="20" pos="8399" userDrawn="1">
          <p15:clr>
            <a:srgbClr val="F26B43"/>
          </p15:clr>
        </p15:guide>
        <p15:guide id="21" orient="horz" pos="1049" userDrawn="1">
          <p15:clr>
            <a:srgbClr val="F26B43"/>
          </p15:clr>
        </p15:guide>
        <p15:guide id="22" orient="horz" pos="641" userDrawn="1">
          <p15:clr>
            <a:srgbClr val="F26B43"/>
          </p15:clr>
        </p15:guide>
        <p15:guide id="23" orient="horz" pos="2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onica.Hooper@nih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sites/default/files/Leveraging-Funding-Policies-Framework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hyperlink" Target="https://videocast.nih.gov/watch/239b35f0-7181-11f1-82c0-124f0a52e76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guide/notice-files/NOT-OD-26-088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svg"/><Relationship Id="rId5" Type="http://schemas.openxmlformats.org/officeDocument/2006/relationships/hyperlink" Target="https://rfi.grants.nih.gov/?s=6a2b1c22c3fcfda46e0badd2" TargetMode="External"/><Relationship Id="rId4" Type="http://schemas.openxmlformats.org/officeDocument/2006/relationships/hyperlink" Target="https://grants.nih.gov/news-events/nih-extramural-nexus-news/2025/11/implementing-a-unified-nih-funding-strategy-to-guide-consistent-and-clearer-award-decision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guide/notice-files/NOT-OD-26-098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guide/notice-files/NOT-OD-26-095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jpeg"/><Relationship Id="rId4" Type="http://schemas.openxmlformats.org/officeDocument/2006/relationships/hyperlink" Target="https://rfi.grants.nih.gov/?s=6a57b31c69fc50193d0eb71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news-events/nih-extramural-nexus-new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implergrants.hhs.gov/simplernofos/overview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svg"/><Relationship Id="rId4" Type="http://schemas.openxmlformats.org/officeDocument/2006/relationships/hyperlink" Target="https://files.simpler.grants.gov/opportunities/9a4aeb2f-d0ac-403b-ac67-9d1fd24d9556/attachments/2037e87d-aae5-4621-8e37-b3fb158c3c26/PAR-27-032-Full-Announcement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cgcorp.zoom.us/webinar/register/WN_Meb8JLFMT2ueMy4V7qemO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ocast.nih.gov/watch/dacc12d3-6f0f-11f1-82c0-124f0a52e769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ihceal.org/resources/ceacr-precision-outreach-and-planning-cerpop-too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ihceal.org/resources/ceacr-wise-practice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rants.nih.gov/funding/explore-nih-opportunities/parent-announcements" TargetMode="External"/><Relationship Id="rId5" Type="http://schemas.openxmlformats.org/officeDocument/2006/relationships/hyperlink" Target="https://grants.nih.gov/funding/find-a-fit-for-your-research/highlighted-topics/112" TargetMode="External"/><Relationship Id="rId4" Type="http://schemas.openxmlformats.org/officeDocument/2006/relationships/hyperlink" Target="https://grants.nih.gov/funding/find-a-fit-for-your-research/highlighted-topics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nfammed.org/content/24/2/97.long#sec-6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mc.ncbi.nlm.nih.gov/articles/PMC13287976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40975111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42393373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.oup.com/abm/article/60/1/kaag016/8658839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12821712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h.gov/bio-genesismissio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le 3">
            <a:extLst>
              <a:ext uri="{FF2B5EF4-FFF2-40B4-BE49-F238E27FC236}">
                <a16:creationId xmlns:a16="http://schemas.microsoft.com/office/drawing/2014/main" id="{3D8A54A0-1CEC-B84B-B5CB-3748B5F525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86752" y="954996"/>
            <a:ext cx="7338349" cy="2787905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en-US" altLang="en-US" sz="4000" dirty="0">
                <a:solidFill>
                  <a:schemeClr val="tx1"/>
                </a:solidFill>
                <a:ea typeface="Helvetica Neue Medium" panose="02000503000000020004" pitchFamily="2" charset="0"/>
                <a:cs typeface="Helvetica Neue Medium" panose="02000503000000020004" pitchFamily="2" charset="0"/>
              </a:rPr>
              <a:t>Director’s Report</a:t>
            </a:r>
            <a:br>
              <a:rPr lang="en-US" altLang="en-US" sz="4000" dirty="0">
                <a:solidFill>
                  <a:schemeClr val="tx1"/>
                </a:solidFill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br>
              <a:rPr lang="en-US" altLang="en-US" sz="4000" dirty="0">
                <a:solidFill>
                  <a:schemeClr val="tx1"/>
                </a:solidFill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altLang="en-US" sz="2800" i="1" dirty="0">
                <a:solidFill>
                  <a:schemeClr val="tx1"/>
                </a:solidFill>
                <a:ea typeface="Helvetica Neue Medium" panose="02000503000000020004" pitchFamily="2" charset="0"/>
                <a:cs typeface="Helvetica Neue Medium" panose="02000503000000020004" pitchFamily="2" charset="0"/>
              </a:rPr>
              <a:t>73</a:t>
            </a:r>
            <a:r>
              <a:rPr lang="en-US" altLang="en-US" sz="2800" i="1" baseline="30000" dirty="0">
                <a:solidFill>
                  <a:schemeClr val="tx1"/>
                </a:solidFill>
                <a:ea typeface="Helvetica Neue Medium" panose="02000503000000020004" pitchFamily="2" charset="0"/>
                <a:cs typeface="Helvetica Neue Medium" panose="02000503000000020004" pitchFamily="2" charset="0"/>
              </a:rPr>
              <a:t>rd</a:t>
            </a:r>
            <a:r>
              <a:rPr lang="en-US" altLang="en-US" sz="2800" i="1" dirty="0">
                <a:solidFill>
                  <a:schemeClr val="tx1"/>
                </a:solidFill>
                <a:ea typeface="Helvetica Neue Medium" panose="02000503000000020004" pitchFamily="2" charset="0"/>
                <a:cs typeface="Helvetica Neue Medium" panose="02000503000000020004" pitchFamily="2" charset="0"/>
              </a:rPr>
              <a:t> Meeting of the</a:t>
            </a:r>
            <a:br>
              <a:rPr lang="en-US" altLang="en-US" sz="2800" i="1" dirty="0">
                <a:solidFill>
                  <a:schemeClr val="tx1"/>
                </a:solidFill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altLang="en-US" sz="2800" i="1" dirty="0">
                <a:solidFill>
                  <a:schemeClr val="tx1"/>
                </a:solidFill>
                <a:ea typeface="Helvetica Neue Medium" panose="02000503000000020004" pitchFamily="2" charset="0"/>
                <a:cs typeface="Helvetica Neue Medium" panose="02000503000000020004" pitchFamily="2" charset="0"/>
              </a:rPr>
              <a:t> </a:t>
            </a:r>
            <a:r>
              <a:rPr lang="en-US" sz="3200" dirty="0">
                <a:cs typeface="Helvetica" panose="020B0604020202020204" pitchFamily="34" charset="0"/>
              </a:rPr>
              <a:t>National Advisory Council on </a:t>
            </a:r>
            <a:br>
              <a:rPr lang="en-US" sz="3200" dirty="0">
                <a:cs typeface="Helvetica" panose="020B0604020202020204" pitchFamily="34" charset="0"/>
              </a:rPr>
            </a:br>
            <a:r>
              <a:rPr lang="en-US" sz="3200" dirty="0">
                <a:cs typeface="Helvetica" panose="020B0604020202020204" pitchFamily="34" charset="0"/>
              </a:rPr>
              <a:t>Minority Health and Health Disparities</a:t>
            </a:r>
            <a:endParaRPr lang="en-US" alt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A7A5D7-DDFE-4757-1AFB-3F465F3E1637}"/>
              </a:ext>
            </a:extLst>
          </p:cNvPr>
          <p:cNvSpPr txBox="1"/>
          <p:nvPr/>
        </p:nvSpPr>
        <p:spPr>
          <a:xfrm>
            <a:off x="4695612" y="3742901"/>
            <a:ext cx="3106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August 31, 2026</a:t>
            </a:r>
          </a:p>
        </p:txBody>
      </p:sp>
      <p:sp>
        <p:nvSpPr>
          <p:cNvPr id="195586" name="Text Placeholder 2">
            <a:extLst>
              <a:ext uri="{FF2B5EF4-FFF2-40B4-BE49-F238E27FC236}">
                <a16:creationId xmlns:a16="http://schemas.microsoft.com/office/drawing/2014/main" id="{228F2801-CB37-2C4E-BBE8-E235A2452D47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3069879" y="4324224"/>
            <a:ext cx="6358351" cy="146304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altLang="en-US" sz="2800" b="1" dirty="0">
                <a:ea typeface="Helvetica Neue" panose="02000503000000020004" pitchFamily="2" charset="0"/>
                <a:cs typeface="Helvetica Neue" panose="02000503000000020004" pitchFamily="2" charset="0"/>
              </a:rPr>
              <a:t>Monica Webb Hooper, Ph.D.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en-US" sz="2000" b="1" dirty="0">
                <a:solidFill>
                  <a:srgbClr val="6C3A6B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Acting Director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en-US" sz="2000" b="1" dirty="0">
                <a:solidFill>
                  <a:srgbClr val="6C3A6B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 National Institute on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en-US" sz="2000" b="1" dirty="0">
                <a:solidFill>
                  <a:srgbClr val="6C3A6B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Minority Health and Health Disparities 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altLang="en-US" sz="2000" b="1" dirty="0">
                <a:ea typeface="Helvetica Neue" panose="02000503000000020004" pitchFamily="2" charset="0"/>
                <a:cs typeface="Helvetica Neue" panose="02000503000000020004" pitchFamily="2" charset="0"/>
                <a:hlinkClick r:id="rId3"/>
              </a:rPr>
              <a:t>Monica.Hooper@nih.gov</a:t>
            </a:r>
            <a:r>
              <a:rPr lang="en-US" altLang="en-US" sz="2000" b="1" dirty="0"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defRPr/>
            </a:pPr>
            <a:endParaRPr lang="en-US" altLang="en-US" sz="2000" dirty="0"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550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DAC09-C712-7D27-EBFF-EF3676CDD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D186-9C8C-9D64-D041-6F81B56A48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10709" y="340357"/>
            <a:ext cx="7946281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 Conversation About NIH’s Unified Funding Strategy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E677CF-C60F-6802-D88D-2212A8E99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80267" y="1579621"/>
            <a:ext cx="806124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3EB1C0-BE45-7BAE-5F00-5CF32927D3FA}"/>
              </a:ext>
            </a:extLst>
          </p:cNvPr>
          <p:cNvSpPr txBox="1"/>
          <p:nvPr/>
        </p:nvSpPr>
        <p:spPr>
          <a:xfrm>
            <a:off x="127592" y="1519508"/>
            <a:ext cx="7721010" cy="5191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On Aug. 14, 2026, NIH invited the extramural community to join in a conversation with NIH leadership on the NIH </a:t>
            </a:r>
            <a:r>
              <a:rPr lang="en-US" sz="2200" b="1" u="sng" dirty="0">
                <a:hlinkClick r:id="rId3"/>
              </a:rPr>
              <a:t>Unified Funding Strategy</a:t>
            </a:r>
            <a:r>
              <a:rPr lang="en-US" sz="2200" b="1" u="sng" dirty="0"/>
              <a:t>.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The </a:t>
            </a:r>
            <a:r>
              <a:rPr lang="en-US" sz="2200" b="1" u="sng" dirty="0">
                <a:hlinkClick r:id="rId3"/>
              </a:rPr>
              <a:t>Unified Funding Strategy</a:t>
            </a:r>
            <a:r>
              <a:rPr lang="en-US" sz="2200" b="1" dirty="0"/>
              <a:t> is designed to support NIH ICs to make informed, transparent and flexible funding decisions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During the conversation, NIH leadership: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Clarified the rationale, goals and implementation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Addressed misconceptions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Fostered communication between NIH staff and research community</a:t>
            </a:r>
          </a:p>
          <a:p>
            <a:pPr marL="2857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A recording of the discussion can be viewed on </a:t>
            </a:r>
            <a:r>
              <a:rPr lang="en-US" sz="2200" b="1" dirty="0">
                <a:hlinkClick r:id="rId4"/>
              </a:rPr>
              <a:t>NIH Videocast</a:t>
            </a:r>
            <a:endParaRPr lang="en-US" sz="22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200" b="1" dirty="0"/>
          </a:p>
        </p:txBody>
      </p:sp>
      <p:pic>
        <p:nvPicPr>
          <p:cNvPr id="8" name="Picture 7" descr="Poster that reads:  New Unified Funding Strategy.  At the center of the image is a scale, on the left side of the scale it reads:&#10;NIH Alignment&#10;Peer Review and Scientific Merit&#10;Geographical Balance&#10;The right side of the scale says:&#10;ICO Priorities &amp; Program Balance&#10;Career Stage &amp; Easy Career Support&#10;Stewardship of Funds">
            <a:extLst>
              <a:ext uri="{FF2B5EF4-FFF2-40B4-BE49-F238E27FC236}">
                <a16:creationId xmlns:a16="http://schemas.microsoft.com/office/drawing/2014/main" id="{462DA47C-4ABC-A30D-2F76-DFA48399D0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1459" y="933291"/>
            <a:ext cx="4112949" cy="50639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1237F23-2CA8-04FF-6856-E574F920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825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951EF-CB6C-FEE2-203D-B2C0A13D1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FF22-FB7A-3983-2E81-0AE7AB527F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37750" y="101400"/>
            <a:ext cx="7946281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Proposed Changes to Reporting Peer Review Outcomes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62C549-88DB-85E7-4319-7EC00930F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80267" y="1579621"/>
            <a:ext cx="806124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0A80F6-139D-C925-64AE-917A8D796A83}"/>
              </a:ext>
            </a:extLst>
          </p:cNvPr>
          <p:cNvSpPr txBox="1"/>
          <p:nvPr/>
        </p:nvSpPr>
        <p:spPr>
          <a:xfrm>
            <a:off x="319874" y="1329675"/>
            <a:ext cx="9664856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hlinkClick r:id="rId3"/>
              </a:rPr>
              <a:t>NOT-OD-26-088</a:t>
            </a:r>
            <a:r>
              <a:rPr lang="en-US" sz="2400" b="1" dirty="0"/>
              <a:t>: NIH is seeking public comment on proposed changes to reporting of peer review outcomes 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Proposed changes are intended to strengthen alignment with the </a:t>
            </a:r>
            <a:r>
              <a:rPr lang="en-US" sz="2400" b="1" dirty="0">
                <a:hlinkClick r:id="rId4"/>
              </a:rPr>
              <a:t>NIH Unified Funding Strategy</a:t>
            </a:r>
            <a:endParaRPr lang="en-US" sz="24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Key proposed updates: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Applications will be placed in three overall impact categories [Most competitive (top 25%), Competitive (26%-50%) or Not Discussed]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Numerical scoring will not be released to applicants, council members or IC staff</a:t>
            </a:r>
          </a:p>
          <a:p>
            <a:pPr marL="2857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Comments will be accepted </a:t>
            </a:r>
            <a:r>
              <a:rPr lang="en-US" sz="2400" b="1" u="sng" dirty="0">
                <a:hlinkClick r:id="rId5"/>
              </a:rPr>
              <a:t>electronically</a:t>
            </a:r>
            <a:r>
              <a:rPr lang="en-US" sz="2400" b="1" u="sng" dirty="0"/>
              <a:t> </a:t>
            </a:r>
            <a:r>
              <a:rPr lang="en-US" sz="2400" b="1" dirty="0"/>
              <a:t>until October 13, 2026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pic>
        <p:nvPicPr>
          <p:cNvPr id="4" name="Graphic 3" descr="An assortment of differently patterned circles">
            <a:extLst>
              <a:ext uri="{FF2B5EF4-FFF2-40B4-BE49-F238E27FC236}">
                <a16:creationId xmlns:a16="http://schemas.microsoft.com/office/drawing/2014/main" id="{6C78B935-5A59-D92F-B897-65CA77264E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01716" y="-547393"/>
            <a:ext cx="5798337" cy="5798337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689F2A1-8929-B84E-D676-24E9BF99E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954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637B1-0206-3679-E2E9-E0AB42589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578E858-5F78-5940-7F53-231426A47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54480" y="620841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CDA79B2-E05C-1A5A-ED2D-5790FE6C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80267" y="1579621"/>
            <a:ext cx="806124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9448722-8F93-C981-FEDD-02D51D5D54A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4726" y="126889"/>
            <a:ext cx="7946281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Feedback Received on Proposed Cap on NIH Research Project Grants</a:t>
            </a:r>
          </a:p>
        </p:txBody>
      </p:sp>
      <p:pic>
        <p:nvPicPr>
          <p:cNvPr id="10" name="Picture 9" descr="Graphic divided into 3 columns.  The three columns read:&#10;27% Support - Support a grant cap to broaden opportunities and strengthen stewardship&#10;32% Mixed - Support the broader goal, but want chagnes to how a cap would work.&#10;40% Opposed - Do not support a grant cap as proposed.&#10;&#10;For additional information, please contact Monica.Hooper@nih.gov &#10;">
            <a:extLst>
              <a:ext uri="{FF2B5EF4-FFF2-40B4-BE49-F238E27FC236}">
                <a16:creationId xmlns:a16="http://schemas.microsoft.com/office/drawing/2014/main" id="{857B77F6-A312-A7A6-518B-61A4F1823B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260" y="1104832"/>
            <a:ext cx="10579396" cy="48473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3077CB-C56E-850A-4CFE-EE1999876E75}"/>
              </a:ext>
            </a:extLst>
          </p:cNvPr>
          <p:cNvSpPr txBox="1"/>
          <p:nvPr/>
        </p:nvSpPr>
        <p:spPr>
          <a:xfrm>
            <a:off x="1613349" y="5899896"/>
            <a:ext cx="5067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6C3A77"/>
                </a:solidFill>
              </a:rPr>
              <a:t>NIH Extramural Nexus: Aug 19, 2026</a:t>
            </a:r>
          </a:p>
        </p:txBody>
      </p:sp>
    </p:spTree>
    <p:extLst>
      <p:ext uri="{BB962C8B-B14F-4D97-AF65-F5344CB8AC3E}">
        <p14:creationId xmlns:p14="http://schemas.microsoft.com/office/powerpoint/2010/main" val="1871463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3D8B8-8232-5130-1A68-F4ACE501D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C731E-000E-500F-943C-49A8BCEFCD5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3917" y="232982"/>
            <a:ext cx="1147261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Simplifying the Landscape of NIH Career Development Awards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22F3C3-8370-5AAE-21FE-29F656548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80267" y="1579621"/>
            <a:ext cx="806124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4182D6-2507-35B2-7004-16A3AB3831A0}"/>
              </a:ext>
            </a:extLst>
          </p:cNvPr>
          <p:cNvSpPr txBox="1"/>
          <p:nvPr/>
        </p:nvSpPr>
        <p:spPr>
          <a:xfrm>
            <a:off x="574158" y="816118"/>
            <a:ext cx="9418205" cy="4057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>
                <a:hlinkClick r:id="rId3"/>
              </a:rPr>
              <a:t>NOT-OD-26-098</a:t>
            </a:r>
            <a:r>
              <a:rPr lang="en-US" sz="2100" b="1" dirty="0"/>
              <a:t>: NIH is updating its Career Development (K) Award Programs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Goal is to improve consistency, reduce administrative burden and align policies across K mechanisms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Updated framework: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Consolidation of K NOFOs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Data Management Sharing Plans no longer required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Independent clinical trials no longer supported by Ks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100" b="1" dirty="0"/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1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100" b="1" dirty="0"/>
          </a:p>
        </p:txBody>
      </p:sp>
      <p:pic>
        <p:nvPicPr>
          <p:cNvPr id="3" name="Graphic 2" descr="An assortment of differently patterned circles">
            <a:extLst>
              <a:ext uri="{FF2B5EF4-FFF2-40B4-BE49-F238E27FC236}">
                <a16:creationId xmlns:a16="http://schemas.microsoft.com/office/drawing/2014/main" id="{B82EFE5D-B748-0141-6D3E-833BADB40D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9693" y="0"/>
            <a:ext cx="4504717" cy="4504717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BC95A81-0B4D-20C8-1389-8DF19D12D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18606"/>
              </p:ext>
            </p:extLst>
          </p:nvPr>
        </p:nvGraphicFramePr>
        <p:xfrm>
          <a:off x="1095155" y="3795496"/>
          <a:ext cx="9686259" cy="215076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53995">
                  <a:extLst>
                    <a:ext uri="{9D8B030D-6E8A-4147-A177-3AD203B41FA5}">
                      <a16:colId xmlns:a16="http://schemas.microsoft.com/office/drawing/2014/main" val="1644540165"/>
                    </a:ext>
                  </a:extLst>
                </a:gridCol>
                <a:gridCol w="4820065">
                  <a:extLst>
                    <a:ext uri="{9D8B030D-6E8A-4147-A177-3AD203B41FA5}">
                      <a16:colId xmlns:a16="http://schemas.microsoft.com/office/drawing/2014/main" val="2101362380"/>
                    </a:ext>
                  </a:extLst>
                </a:gridCol>
                <a:gridCol w="2812199">
                  <a:extLst>
                    <a:ext uri="{9D8B030D-6E8A-4147-A177-3AD203B41FA5}">
                      <a16:colId xmlns:a16="http://schemas.microsoft.com/office/drawing/2014/main" val="3628231699"/>
                    </a:ext>
                  </a:extLst>
                </a:gridCol>
              </a:tblGrid>
              <a:tr h="383355">
                <a:tc>
                  <a:txBody>
                    <a:bodyPr/>
                    <a:lstStyle/>
                    <a:p>
                      <a:r>
                        <a:rPr lang="en-US" sz="1400" dirty="0"/>
                        <a:t>New Activity Code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New Award Name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Current Activity Codes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9937950"/>
                  </a:ext>
                </a:extLst>
              </a:tr>
              <a:tr h="485564">
                <a:tc>
                  <a:txBody>
                    <a:bodyPr/>
                    <a:lstStyle/>
                    <a:p>
                      <a:r>
                        <a:rPr lang="en-US" sz="1400" dirty="0"/>
                        <a:t>KR1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Mentored Research Scientist Career Development Award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K01, K21, K25, K32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605267"/>
                  </a:ext>
                </a:extLst>
              </a:tr>
              <a:tr h="383355">
                <a:tc>
                  <a:txBody>
                    <a:bodyPr/>
                    <a:lstStyle/>
                    <a:p>
                      <a:r>
                        <a:rPr lang="en-US" sz="1400" dirty="0"/>
                        <a:t>KC1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Mentored Clinician Scientist Career Development Award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K08, K23, K38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795309"/>
                  </a:ext>
                </a:extLst>
              </a:tr>
              <a:tr h="485564">
                <a:tc>
                  <a:txBody>
                    <a:bodyPr/>
                    <a:lstStyle/>
                    <a:p>
                      <a:r>
                        <a:rPr lang="en-US" sz="1400" dirty="0"/>
                        <a:t>KS1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Investigator Award to Support Mentoring of Early Career Clinician Scientists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K02, K07, K18, K24, K26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983613"/>
                  </a:ext>
                </a:extLst>
              </a:tr>
              <a:tr h="383355">
                <a:tc>
                  <a:txBody>
                    <a:bodyPr/>
                    <a:lstStyle/>
                    <a:p>
                      <a:r>
                        <a:rPr lang="en-US" sz="1400" dirty="0"/>
                        <a:t>KT1/R00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NIH Career Transition to Research Independence Award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K99, K22</a:t>
                      </a:r>
                    </a:p>
                  </a:txBody>
                  <a:tcPr marL="88416" marR="88416" marT="44208" marB="442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106162"/>
                  </a:ext>
                </a:extLst>
              </a:tr>
            </a:tbl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7077FF9-0D11-A609-1016-E57A08887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52134" y="604188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619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486C-C838-B2E2-C668-95935429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1D203-ED31-E361-0DF5-E59A2D69ADB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17315"/>
            <a:ext cx="11440633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Input Sought on Support for Future Clinical Trial Investigators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9D1900F-3229-A427-28A5-07C69B917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0476C5A-8A17-7FB0-C4B1-0D083666538C}"/>
              </a:ext>
            </a:extLst>
          </p:cNvPr>
          <p:cNvSpPr txBox="1"/>
          <p:nvPr/>
        </p:nvSpPr>
        <p:spPr>
          <a:xfrm>
            <a:off x="0" y="1409668"/>
            <a:ext cx="8676167" cy="2174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hlinkClick r:id="rId3"/>
              </a:rPr>
              <a:t>NOT-OD-26-095</a:t>
            </a:r>
            <a:r>
              <a:rPr lang="en-US" sz="2200" b="1" dirty="0"/>
              <a:t>: NIH is seeking public comment on potential funding models to allow K recipients to serve as PIs for clinical trials through a separate funding mechanism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NIH recognizes that serving as the PI of a clinical trial can be an important step toward research independence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F8B383-A576-0721-9C80-F03764DD2405}"/>
              </a:ext>
            </a:extLst>
          </p:cNvPr>
          <p:cNvSpPr txBox="1"/>
          <p:nvPr/>
        </p:nvSpPr>
        <p:spPr>
          <a:xfrm>
            <a:off x="0" y="3133346"/>
            <a:ext cx="847583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Two proposed approaches</a:t>
            </a:r>
          </a:p>
          <a:p>
            <a:pPr marL="1200150" lvl="2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1) Mentored K award plus Limited Competition Clinical Trial Research Project Grant</a:t>
            </a:r>
          </a:p>
          <a:p>
            <a:pPr marL="1200150" lvl="2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2) Phased Transitional Award (Mentored phase followed by independent research project grant)</a:t>
            </a:r>
          </a:p>
          <a:p>
            <a:pPr lvl="2">
              <a:spcAft>
                <a:spcPts val="400"/>
              </a:spcAft>
              <a:buClr>
                <a:schemeClr val="tx2"/>
              </a:buClr>
            </a:pPr>
            <a:endParaRPr lang="en-US" sz="2200" b="1" dirty="0"/>
          </a:p>
          <a:p>
            <a:pPr marL="800100" lvl="1" indent="-34290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Comments accepted </a:t>
            </a:r>
            <a:r>
              <a:rPr lang="en-US" sz="2200" b="1" u="sng" dirty="0">
                <a:hlinkClick r:id="rId4"/>
              </a:rPr>
              <a:t>electronically </a:t>
            </a:r>
            <a:r>
              <a:rPr lang="en-US" sz="2200" b="1" dirty="0"/>
              <a:t>until Sept. 30, 2026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200" b="1" dirty="0"/>
          </a:p>
        </p:txBody>
      </p:sp>
      <p:pic>
        <p:nvPicPr>
          <p:cNvPr id="9" name="Picture 8" descr="Photo of two women in lab coats reviewing results.">
            <a:extLst>
              <a:ext uri="{FF2B5EF4-FFF2-40B4-BE49-F238E27FC236}">
                <a16:creationId xmlns:a16="http://schemas.microsoft.com/office/drawing/2014/main" id="{D4E17217-9F4C-699D-8A6E-DAFF683FE99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45201" y="2094604"/>
            <a:ext cx="3133061" cy="33667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3093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2C6DF-93B1-2239-2259-1FDABB5F4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848C0-0F3A-5413-46FC-09CBB6AB93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4725" y="341543"/>
            <a:ext cx="7946281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Learn About NIH Grants and Funding Through NIH Innovates Social Channels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C4D5B37-A15A-F831-CC2D-E3D1A3E15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3C68D05-950C-EB1F-AFF4-32B0BE3D6A14}"/>
              </a:ext>
            </a:extLst>
          </p:cNvPr>
          <p:cNvSpPr txBox="1"/>
          <p:nvPr/>
        </p:nvSpPr>
        <p:spPr>
          <a:xfrm>
            <a:off x="404037" y="1610101"/>
            <a:ext cx="6484502" cy="4360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As part of NIH’s efforts to modernize its web presence, NIH social media accounts have transitioned to </a:t>
            </a:r>
            <a:r>
              <a:rPr lang="en-US" sz="2200" b="1" dirty="0">
                <a:solidFill>
                  <a:schemeClr val="tx2"/>
                </a:solidFill>
              </a:rPr>
              <a:t>@NIH_Innovates </a:t>
            </a:r>
            <a:r>
              <a:rPr lang="en-US" sz="2200" b="1" dirty="0"/>
              <a:t>on X and LinkedIn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2"/>
                </a:solidFill>
              </a:rPr>
              <a:t>@NIH_Innovates </a:t>
            </a:r>
            <a:r>
              <a:rPr lang="en-US" sz="2200" b="1" dirty="0"/>
              <a:t>provides centralized, timely updates on grants policies, Highlighted Topics and funding opportunities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Follow </a:t>
            </a:r>
            <a:r>
              <a:rPr lang="en-US" sz="2200" b="1" dirty="0">
                <a:solidFill>
                  <a:schemeClr val="tx2"/>
                </a:solidFill>
              </a:rPr>
              <a:t>@NIH_Innovates </a:t>
            </a:r>
            <a:r>
              <a:rPr lang="en-US" sz="2200" b="1" dirty="0"/>
              <a:t>and subscribe to </a:t>
            </a:r>
            <a:r>
              <a:rPr lang="en-US" sz="2200" b="1" dirty="0">
                <a:hlinkClick r:id="rId3"/>
              </a:rPr>
              <a:t>NIH Extramural Nexus </a:t>
            </a:r>
            <a:r>
              <a:rPr lang="en-US" sz="2200" b="1" dirty="0"/>
              <a:t>for the latest news on grants policies, processes and more.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200" b="1" dirty="0"/>
          </a:p>
        </p:txBody>
      </p:sp>
      <p:pic>
        <p:nvPicPr>
          <p:cNvPr id="4" name="Picture 3" descr="Image of a scientist looking in a microscope.  Below the image is reads:&#10;NIH &#10;NIH Innovates&#10;@NIH_Innovates &#10;NIH's account for research news">
            <a:extLst>
              <a:ext uri="{FF2B5EF4-FFF2-40B4-BE49-F238E27FC236}">
                <a16:creationId xmlns:a16="http://schemas.microsoft.com/office/drawing/2014/main" id="{FBFF9088-AB3C-071C-2C2B-14A9032357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55443" y="1471866"/>
            <a:ext cx="3278372" cy="46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7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89B9D-772D-F415-A62B-D6DFA5BFE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50067-22E6-D58C-F4B2-76875194DD8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95234" y="323175"/>
            <a:ext cx="7946281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Implementing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SimplerNOFO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at NIH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4D3036E-968A-509F-AB90-8AD2E2E51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D47C537-E746-D953-C211-6E0F828253D1}"/>
              </a:ext>
            </a:extLst>
          </p:cNvPr>
          <p:cNvSpPr txBox="1"/>
          <p:nvPr/>
        </p:nvSpPr>
        <p:spPr>
          <a:xfrm>
            <a:off x="658421" y="1141539"/>
            <a:ext cx="921419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NIH released its first Notice of Funding Opportunity (NOFO) under the HHS </a:t>
            </a:r>
            <a:r>
              <a:rPr lang="en-US" sz="2400" b="1" i="1" dirty="0" err="1">
                <a:hlinkClick r:id="rId3"/>
              </a:rPr>
              <a:t>SimplerNOFO</a:t>
            </a:r>
            <a:r>
              <a:rPr lang="en-US" sz="2400" b="1" dirty="0">
                <a:hlinkClick r:id="rId3"/>
              </a:rPr>
              <a:t> initiative</a:t>
            </a:r>
            <a:r>
              <a:rPr lang="en-US" sz="2400" b="1" dirty="0"/>
              <a:t> (</a:t>
            </a:r>
            <a:r>
              <a:rPr lang="en-US" sz="2400" b="1" dirty="0">
                <a:hlinkClick r:id="rId4"/>
              </a:rPr>
              <a:t>PAR-27-032</a:t>
            </a:r>
            <a:r>
              <a:rPr lang="en-US" sz="2400" b="1" dirty="0"/>
              <a:t>)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Department-wide effort to reduce administrative burden and improve accessibility for applicants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i="1" dirty="0" err="1">
                <a:hlinkClick r:id="rId3"/>
              </a:rPr>
              <a:t>SimplerNOFO</a:t>
            </a:r>
            <a:r>
              <a:rPr lang="en-US" sz="2400" b="1" dirty="0">
                <a:hlinkClick r:id="rId3"/>
              </a:rPr>
              <a:t> initiative</a:t>
            </a:r>
            <a:endParaRPr lang="en-US" sz="2400" b="1" dirty="0"/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Standardized structure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Plain language and reduced jargon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Shorter, more focused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Easier identification of requirements</a:t>
            </a:r>
          </a:p>
          <a:p>
            <a:pPr marL="2857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NIH plans to expand this approach to additional funding opportunities over time.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3C27E15-AEA0-9ECD-2B72-D4AB55912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55898" y="-742979"/>
            <a:ext cx="7277804" cy="727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686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DAE8F-A1CD-714F-2161-A2C26C5B2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28407-3379-28FF-19DB-5EA42FE416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37751" y="218483"/>
            <a:ext cx="8847970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NIH Extramural Loan Repayment Programs: Simplified Structure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E65014-E8B4-C338-776E-3480F4FAEF5F}"/>
              </a:ext>
            </a:extLst>
          </p:cNvPr>
          <p:cNvSpPr txBox="1"/>
          <p:nvPr/>
        </p:nvSpPr>
        <p:spPr>
          <a:xfrm>
            <a:off x="574158" y="1417576"/>
            <a:ext cx="11004698" cy="527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NIH Loan Repayment Programs (LRPs) serve to recruit and retain health professionals into biomedical or biobehavioral research careers.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To reduce administrative burden, the LRP program is now streamlined from six to three subcategories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>
              <a:spcAft>
                <a:spcPts val="400"/>
              </a:spcAft>
              <a:buClr>
                <a:schemeClr val="tx2"/>
              </a:buClr>
            </a:pPr>
            <a:endParaRPr lang="en-US" sz="20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L60 Health Disparities Research applicants will now choose from the three subcategories, including the new FOCUS (L70)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  <p:pic>
        <p:nvPicPr>
          <p:cNvPr id="4" name="Picture 3" descr="Graphic of three rows of text with colored background connected with an arrow.  &#10;The first row reads: Clinical Researchers from Disadvantaged Backgrounds (L32) - Apply to L30 - Clinical Research L30&#10;The second row reads:  Contraception &amp; Infertility Research L50 - Apply to L70 - Focus L70&#10;The last row reads:  Health Disparitites Research L60 - Apply to L30/L40/L70 - Pediatric Research">
            <a:extLst>
              <a:ext uri="{FF2B5EF4-FFF2-40B4-BE49-F238E27FC236}">
                <a16:creationId xmlns:a16="http://schemas.microsoft.com/office/drawing/2014/main" id="{E79E376E-1C0F-BAA2-302F-505F0BD4BB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5844" y="2477386"/>
            <a:ext cx="8568669" cy="269003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897A5A-454B-2D22-4424-CDE4194F0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762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igh contrast monochrome image of a blooming dandelion completely releasing seeds successfully represents the viral dissemination of ideas.">
            <a:extLst>
              <a:ext uri="{FF2B5EF4-FFF2-40B4-BE49-F238E27FC236}">
                <a16:creationId xmlns:a16="http://schemas.microsoft.com/office/drawing/2014/main" id="{26778ACF-7D68-0731-5497-4B0EA59FA5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8366806" cy="55317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725B46-4BF1-F9B8-04B7-EB5CD5BB5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27" y="1326255"/>
            <a:ext cx="7277804" cy="2644486"/>
          </a:xfrm>
        </p:spPr>
        <p:txBody>
          <a:bodyPr/>
          <a:lstStyle/>
          <a:p>
            <a:pPr algn="ctr"/>
            <a:r>
              <a:rPr lang="en-US" sz="3600" b="1" dirty="0">
                <a:highlight>
                  <a:srgbClr val="D9D9D9"/>
                </a:highlight>
              </a:rPr>
              <a:t>NIMHD Updates:</a:t>
            </a:r>
            <a:br>
              <a:rPr lang="en-US" sz="3600" b="1" dirty="0">
                <a:highlight>
                  <a:srgbClr val="D9D9D9"/>
                </a:highlight>
              </a:rPr>
            </a:br>
            <a:r>
              <a:rPr lang="en-US" sz="3600" b="1" dirty="0">
                <a:highlight>
                  <a:srgbClr val="D9D9D9"/>
                </a:highlight>
              </a:rPr>
              <a:t>Webinars, Workshops, Dissemination Activities </a:t>
            </a:r>
            <a:br>
              <a:rPr lang="en-US" sz="3600" b="1" dirty="0">
                <a:highlight>
                  <a:srgbClr val="D9D9D9"/>
                </a:highlight>
              </a:rPr>
            </a:br>
            <a:endParaRPr lang="en-US" sz="3600" b="1" dirty="0">
              <a:highlight>
                <a:srgbClr val="D9D9D9"/>
              </a:highlight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B2EB6FF-6C90-0757-3B26-55A275100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1206" y="3260107"/>
            <a:ext cx="3597893" cy="359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89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A7CF8-A177-50CD-E321-5C471AC2E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F3D8050-CEF3-E699-345F-2900711F7D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9254" y="165320"/>
            <a:ext cx="9288378" cy="487702"/>
          </a:xfrm>
        </p:spPr>
        <p:txBody>
          <a:bodyPr/>
          <a:lstStyle/>
          <a:p>
            <a:r>
              <a:rPr lang="en-US" sz="2800" b="1" dirty="0">
                <a:solidFill>
                  <a:schemeClr val="tx2"/>
                </a:solidFill>
              </a:rPr>
              <a:t>Virtual NIH Seminar: Food is Medicine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BB09076-65DD-FE93-B3BD-7A8F32A4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Graphic with two images of healthy food and one image of two women working in a garden.  Above the images it is  labeled:  NIH Seminar: Food is Medicine Research to Address Chronic Disease.  &#10;September 22, 2026&#10;1:00 to 3:30 PM Virtual">
            <a:extLst>
              <a:ext uri="{FF2B5EF4-FFF2-40B4-BE49-F238E27FC236}">
                <a16:creationId xmlns:a16="http://schemas.microsoft.com/office/drawing/2014/main" id="{A0ED9D34-4613-6AAD-AA2A-B960DABE03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605" y="688618"/>
            <a:ext cx="9910895" cy="517780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9E80F0-1344-E9C4-470A-A8FAF8CA6B7C}"/>
              </a:ext>
            </a:extLst>
          </p:cNvPr>
          <p:cNvSpPr txBox="1"/>
          <p:nvPr/>
        </p:nvSpPr>
        <p:spPr>
          <a:xfrm>
            <a:off x="1239253" y="5866425"/>
            <a:ext cx="8734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Register at </a:t>
            </a:r>
            <a:r>
              <a:rPr lang="en-US" sz="1600" u="sng" dirty="0">
                <a:hlinkClick r:id="rId4"/>
              </a:rPr>
              <a:t>https://scgcorp.zoom.us/webinar/register/WN_Meb8JLFMT2ueMy4V7qemOA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592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CDB716-1316-85FF-0369-DDCE0C324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080" y="0"/>
            <a:ext cx="10387838" cy="825815"/>
          </a:xfrm>
        </p:spPr>
        <p:txBody>
          <a:bodyPr wrap="square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/>
              <a:t>Welcome New NACMHD Council Members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0D4A5308-9AD4-6314-17B7-C5C0278719D8}"/>
              </a:ext>
            </a:extLst>
          </p:cNvPr>
          <p:cNvSpPr txBox="1">
            <a:spLocks/>
          </p:cNvSpPr>
          <p:nvPr/>
        </p:nvSpPr>
        <p:spPr bwMode="auto">
          <a:xfrm>
            <a:off x="675817" y="1453057"/>
            <a:ext cx="4500704" cy="395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LucidaGrande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LucidaGrande" charset="0"/>
              <a:buChar char="⁃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b="1" dirty="0"/>
              <a:t>Miguel Marino, PhD </a:t>
            </a:r>
            <a:br>
              <a:rPr lang="en-US" sz="2800" b="1" dirty="0"/>
            </a:br>
            <a:r>
              <a:rPr lang="en-US" sz="2800" dirty="0"/>
              <a:t>Oregon Health and Science University</a:t>
            </a:r>
          </a:p>
          <a:p>
            <a:pPr marL="228600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b="1" dirty="0"/>
              <a:t>Ezemenari M. Obasi, PhD </a:t>
            </a:r>
            <a:r>
              <a:rPr lang="en-US" sz="2800" dirty="0"/>
              <a:t>Wayne State University</a:t>
            </a:r>
          </a:p>
          <a:p>
            <a:pPr marL="228600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b="1" dirty="0"/>
              <a:t>Johnelle Sparks, PhD </a:t>
            </a:r>
            <a:r>
              <a:rPr lang="en-US" sz="2800" dirty="0"/>
              <a:t>University of Texas at San Antonio</a:t>
            </a:r>
          </a:p>
          <a:p>
            <a:pPr marL="742950" lvl="1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22339E-3FC1-C67C-86D6-160A91C31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9563" y="1222744"/>
            <a:ext cx="5910234" cy="49955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Headshot of Miguel Marino">
            <a:extLst>
              <a:ext uri="{FF2B5EF4-FFF2-40B4-BE49-F238E27FC236}">
                <a16:creationId xmlns:a16="http://schemas.microsoft.com/office/drawing/2014/main" id="{3D104800-923C-3258-BE28-1F9345584E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1150" y="1449292"/>
            <a:ext cx="2273724" cy="19797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Headshot of Ezemenari Obasi">
            <a:extLst>
              <a:ext uri="{FF2B5EF4-FFF2-40B4-BE49-F238E27FC236}">
                <a16:creationId xmlns:a16="http://schemas.microsoft.com/office/drawing/2014/main" id="{A58F6E3A-9FEC-B088-564D-7224F4DB6F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9226" y="2913322"/>
            <a:ext cx="2107529" cy="20917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Headshot of Johnelle Sparks">
            <a:extLst>
              <a:ext uri="{FF2B5EF4-FFF2-40B4-BE49-F238E27FC236}">
                <a16:creationId xmlns:a16="http://schemas.microsoft.com/office/drawing/2014/main" id="{4001D836-A5D1-DEA3-4336-7E3374F015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1150" y="4052477"/>
            <a:ext cx="2334361" cy="20138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5956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104EC-0479-EC9D-DF3F-116511604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0F967-01E4-89B6-38DA-6B9491448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822" y="-407019"/>
            <a:ext cx="10972800" cy="1419225"/>
          </a:xfrm>
        </p:spPr>
        <p:txBody>
          <a:bodyPr wrap="square" anchor="b">
            <a:noAutofit/>
          </a:bodyPr>
          <a:lstStyle/>
          <a:p>
            <a:pPr algn="ctr"/>
            <a:r>
              <a:rPr lang="en-US" sz="3000" b="1" dirty="0"/>
              <a:t>“Shaping the Next Era of NIMHD Science” Webinar</a:t>
            </a:r>
            <a:br>
              <a:rPr lang="en-US" sz="3000" b="1" dirty="0"/>
            </a:br>
            <a:r>
              <a:rPr lang="en-US" sz="3000" b="1" dirty="0"/>
              <a:t>June 22,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BCEEFD-E709-8243-1ADB-E73E43070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821" y="1434672"/>
            <a:ext cx="10045411" cy="3978949"/>
          </a:xfrm>
        </p:spPr>
        <p:txBody>
          <a:bodyPr wrap="square" anchor="t">
            <a:normAutofit/>
          </a:bodyPr>
          <a:lstStyle/>
          <a:p>
            <a:pPr marL="342900" indent="-228600"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b="1" dirty="0"/>
              <a:t>NIMHD leadership provided updates on the NIMHD vision for health disparities science, emerging research opportunities to address health disparities and improve population health, as well as current scientific priorities</a:t>
            </a:r>
          </a:p>
          <a:p>
            <a:pPr marL="342900" indent="-228600"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b="1" dirty="0"/>
              <a:t>Over 1000 attendees</a:t>
            </a:r>
          </a:p>
          <a:p>
            <a:pPr marL="342900" indent="-228600"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b="1" dirty="0"/>
              <a:t>The webinar is available for viewing via </a:t>
            </a:r>
            <a:r>
              <a:rPr lang="en-US" sz="2400" b="1" dirty="0">
                <a:hlinkClick r:id="rId3" tooltip="(opens in a new window)"/>
              </a:rPr>
              <a:t>NIH Videocast</a:t>
            </a:r>
            <a:endParaRPr lang="en-US" sz="2400" b="1" dirty="0"/>
          </a:p>
        </p:txBody>
      </p:sp>
      <p:pic>
        <p:nvPicPr>
          <p:cNvPr id="16" name="Picture 15" descr="Headshot of Monica Webb Hooper">
            <a:extLst>
              <a:ext uri="{FF2B5EF4-FFF2-40B4-BE49-F238E27FC236}">
                <a16:creationId xmlns:a16="http://schemas.microsoft.com/office/drawing/2014/main" id="{D6305428-D578-FBBF-5755-FDBCD3CBFF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7201" y="3792645"/>
            <a:ext cx="1510358" cy="15178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3D066F-D3CE-0BBC-53CD-E9A7B171F98B}"/>
              </a:ext>
            </a:extLst>
          </p:cNvPr>
          <p:cNvSpPr txBox="1"/>
          <p:nvPr/>
        </p:nvSpPr>
        <p:spPr>
          <a:xfrm>
            <a:off x="1813233" y="5468175"/>
            <a:ext cx="27382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Dr. Monica Webb Hooper</a:t>
            </a:r>
          </a:p>
          <a:p>
            <a:pPr algn="ctr"/>
            <a:r>
              <a:rPr lang="en-US" sz="1400" dirty="0"/>
              <a:t>Acting Director, NIMHD</a:t>
            </a:r>
          </a:p>
        </p:txBody>
      </p:sp>
      <p:pic>
        <p:nvPicPr>
          <p:cNvPr id="14" name="Picture 13" descr="Headshot of Larissa Aviles-Santa">
            <a:extLst>
              <a:ext uri="{FF2B5EF4-FFF2-40B4-BE49-F238E27FC236}">
                <a16:creationId xmlns:a16="http://schemas.microsoft.com/office/drawing/2014/main" id="{92477008-188B-3784-DF72-2BA74D21189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86" y="3782012"/>
            <a:ext cx="1517873" cy="15178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D26C73-275C-0A79-BA56-46E2D10BC3DA}"/>
              </a:ext>
            </a:extLst>
          </p:cNvPr>
          <p:cNvSpPr txBox="1"/>
          <p:nvPr/>
        </p:nvSpPr>
        <p:spPr>
          <a:xfrm>
            <a:off x="4719496" y="5418052"/>
            <a:ext cx="26030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Dr. Larissa Avilés-Santa</a:t>
            </a:r>
          </a:p>
          <a:p>
            <a:pPr algn="ctr"/>
            <a:r>
              <a:rPr lang="en-US" sz="1400" dirty="0"/>
              <a:t>Director, Division of Clinical and Health Services Research</a:t>
            </a:r>
          </a:p>
        </p:txBody>
      </p:sp>
      <p:pic>
        <p:nvPicPr>
          <p:cNvPr id="6" name="Picture 4" descr="Headshot of Nathaniel Stinson">
            <a:extLst>
              <a:ext uri="{FF2B5EF4-FFF2-40B4-BE49-F238E27FC236}">
                <a16:creationId xmlns:a16="http://schemas.microsoft.com/office/drawing/2014/main" id="{B48BED3A-419E-F333-4018-552677FB0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94"/>
          <a:stretch>
            <a:fillRect/>
          </a:stretch>
        </p:blipFill>
        <p:spPr bwMode="auto">
          <a:xfrm>
            <a:off x="8152639" y="3761177"/>
            <a:ext cx="1510358" cy="15402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094AD5-F4EC-C8E2-DB7C-8F41EAC0757A}"/>
              </a:ext>
            </a:extLst>
          </p:cNvPr>
          <p:cNvSpPr txBox="1"/>
          <p:nvPr/>
        </p:nvSpPr>
        <p:spPr>
          <a:xfrm>
            <a:off x="7778612" y="5333359"/>
            <a:ext cx="230680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Dr. Nathaniel Stinson</a:t>
            </a:r>
          </a:p>
          <a:p>
            <a:pPr algn="ctr"/>
            <a:r>
              <a:rPr lang="en-US" sz="1400" dirty="0"/>
              <a:t>Director, Division of Community Health and Population Science</a:t>
            </a:r>
          </a:p>
        </p:txBody>
      </p:sp>
    </p:spTree>
    <p:extLst>
      <p:ext uri="{BB962C8B-B14F-4D97-AF65-F5344CB8AC3E}">
        <p14:creationId xmlns:p14="http://schemas.microsoft.com/office/powerpoint/2010/main" val="253829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A1110-74A3-2527-5E97-80AF0A7AE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F3DE78-77FB-25FA-6575-5A7B53B28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448" y="110256"/>
            <a:ext cx="8253731" cy="1016819"/>
          </a:xfrm>
        </p:spPr>
        <p:txBody>
          <a:bodyPr/>
          <a:lstStyle/>
          <a:p>
            <a:r>
              <a:rPr lang="en-US" sz="2800" b="1" dirty="0"/>
              <a:t>2026 Health Disparities Research Institute</a:t>
            </a:r>
            <a:br>
              <a:rPr lang="en-US" sz="2800" b="1" dirty="0"/>
            </a:br>
            <a:r>
              <a:rPr lang="en-US" sz="2800" b="1" dirty="0"/>
              <a:t>August 3-7, 2026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CD893-1CDB-464E-4812-8DEE6A29BB97}"/>
              </a:ext>
            </a:extLst>
          </p:cNvPr>
          <p:cNvSpPr txBox="1"/>
          <p:nvPr/>
        </p:nvSpPr>
        <p:spPr>
          <a:xfrm>
            <a:off x="439006" y="1189117"/>
            <a:ext cx="57552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6C3A77"/>
              </a:buClr>
            </a:pPr>
            <a:r>
              <a:rPr lang="en-US" sz="2000" b="1" u="sng" dirty="0"/>
              <a:t>Participants</a:t>
            </a:r>
            <a:r>
              <a:rPr lang="en-US" sz="2000" b="1" dirty="0"/>
              <a:t>: 86 early-stage career scientists representing 30 states, plus DC and Puerto Rico</a:t>
            </a:r>
          </a:p>
          <a:p>
            <a:pPr marL="342900" indent="-342900">
              <a:buClr>
                <a:srgbClr val="6C3A77"/>
              </a:buClr>
              <a:buFont typeface="Arial" panose="020B0604020202020204" pitchFamily="34" charset="0"/>
              <a:buChar char="•"/>
            </a:pPr>
            <a:endParaRPr lang="en-US" sz="2000" b="1" dirty="0"/>
          </a:p>
          <a:p>
            <a:endParaRPr lang="en-US" b="1" dirty="0"/>
          </a:p>
        </p:txBody>
      </p:sp>
      <p:pic>
        <p:nvPicPr>
          <p:cNvPr id="5" name="Picture 4" descr="Group photo of the 86 early stage career scientists">
            <a:extLst>
              <a:ext uri="{FF2B5EF4-FFF2-40B4-BE49-F238E27FC236}">
                <a16:creationId xmlns:a16="http://schemas.microsoft.com/office/drawing/2014/main" id="{1E42CCF1-0205-6868-6D0C-66382D70E37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914" y="2253517"/>
            <a:ext cx="5447839" cy="36335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Photo of Dr Sagar Dugani receiving the 2026 NIMHD Early Career Investigator Award">
            <a:extLst>
              <a:ext uri="{FF2B5EF4-FFF2-40B4-BE49-F238E27FC236}">
                <a16:creationId xmlns:a16="http://schemas.microsoft.com/office/drawing/2014/main" id="{568F3609-FFBF-8D47-F670-D7B8CBB9DB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1765" y="1221403"/>
            <a:ext cx="4596336" cy="3282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E15575-36FA-9E8B-E92E-6220F9D45B43}"/>
              </a:ext>
            </a:extLst>
          </p:cNvPr>
          <p:cNvSpPr txBox="1"/>
          <p:nvPr/>
        </p:nvSpPr>
        <p:spPr>
          <a:xfrm>
            <a:off x="6644242" y="4598648"/>
            <a:ext cx="50515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6D3A77"/>
              </a:buClr>
              <a:buSzPct val="120000"/>
            </a:pPr>
            <a:r>
              <a:rPr lang="en-US" b="1" dirty="0"/>
              <a:t>Dr. Sagar </a:t>
            </a:r>
            <a:r>
              <a:rPr lang="en-US" b="1" dirty="0" err="1"/>
              <a:t>Dugani</a:t>
            </a:r>
            <a:r>
              <a:rPr lang="en-US" b="1" dirty="0"/>
              <a:t> was the recipient of the 2026 NIMHD Early Career Investigator Award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CC0BE7-C684-BE43-A34F-0A5F2B3C6AA3}"/>
              </a:ext>
            </a:extLst>
          </p:cNvPr>
          <p:cNvSpPr txBox="1"/>
          <p:nvPr/>
        </p:nvSpPr>
        <p:spPr>
          <a:xfrm>
            <a:off x="6801765" y="5208960"/>
            <a:ext cx="53902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b="1" dirty="0"/>
              <a:t>Studies how rural residence, ethnicity, lifestyle, socioeconomic status, and access to care shape diabetes risk and outcomes</a:t>
            </a:r>
          </a:p>
        </p:txBody>
      </p:sp>
    </p:spTree>
    <p:extLst>
      <p:ext uri="{BB962C8B-B14F-4D97-AF65-F5344CB8AC3E}">
        <p14:creationId xmlns:p14="http://schemas.microsoft.com/office/powerpoint/2010/main" val="1020806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97DBEFC-41FB-DA29-A0C5-21E24A6E59A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35728" y="44646"/>
            <a:ext cx="8520545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NIMHD Leadership Events and Engagement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0273BA-B215-6A2B-854E-AAF57B0803B0}"/>
              </a:ext>
            </a:extLst>
          </p:cNvPr>
          <p:cNvSpPr txBox="1"/>
          <p:nvPr/>
        </p:nvSpPr>
        <p:spPr>
          <a:xfrm>
            <a:off x="330546" y="540913"/>
            <a:ext cx="5374870" cy="681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u="sng" dirty="0"/>
              <a:t>May</a:t>
            </a:r>
          </a:p>
          <a:p>
            <a:pPr marL="285750" indent="-285750"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300" b="1" dirty="0"/>
              <a:t>GLOBAL Down Syndrome Foundation </a:t>
            </a:r>
            <a:r>
              <a:rPr lang="en-US" sz="2300" b="1" dirty="0" err="1"/>
              <a:t>AcceptAbility</a:t>
            </a:r>
            <a:r>
              <a:rPr lang="en-US" sz="2300" b="1" dirty="0"/>
              <a:t> Gala</a:t>
            </a:r>
          </a:p>
          <a:p>
            <a:pPr marL="285750" indent="-285750"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300" b="1" dirty="0"/>
              <a:t>Reimagining Clinical Trials: Expanding Access by Meeting Patients Where They Are</a:t>
            </a:r>
          </a:p>
          <a:p>
            <a:pPr marL="285750" indent="-285750"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300" b="1" dirty="0"/>
              <a:t>American Society of Nephrology</a:t>
            </a:r>
            <a:br>
              <a:rPr lang="en-US" sz="2300" b="1" dirty="0"/>
            </a:br>
            <a:endParaRPr lang="en-US" sz="2300" b="1" dirty="0"/>
          </a:p>
          <a:p>
            <a:r>
              <a:rPr lang="en-US" sz="2300" b="1" u="sng" dirty="0"/>
              <a:t>July</a:t>
            </a:r>
          </a:p>
          <a:p>
            <a:pPr marL="342900" indent="-342900"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300" b="1" dirty="0"/>
              <a:t>RCMI Annual Conference</a:t>
            </a:r>
          </a:p>
          <a:p>
            <a:pPr marL="342900" indent="-342900"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300" b="1" dirty="0"/>
              <a:t>Lunch and Learn on Rural Health</a:t>
            </a:r>
          </a:p>
          <a:p>
            <a:pPr marL="342900" indent="-342900"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300" b="1" dirty="0"/>
              <a:t>Latino Health Advocacy (OLHA)</a:t>
            </a:r>
          </a:p>
          <a:p>
            <a:endParaRPr lang="en-US" sz="2300" b="1" dirty="0"/>
          </a:p>
          <a:p>
            <a:r>
              <a:rPr lang="en-US" sz="2300" b="1" u="sng" dirty="0"/>
              <a:t>August</a:t>
            </a:r>
          </a:p>
          <a:p>
            <a:pPr marL="342900" indent="-342900"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300" b="1" dirty="0"/>
              <a:t>American Psychological Association (APA) Annual Convention</a:t>
            </a:r>
          </a:p>
          <a:p>
            <a:pPr marL="342900" indent="-342900"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3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3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6419ED-AC95-2845-3E8A-96876A767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9634" y="540913"/>
            <a:ext cx="6400850" cy="61951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Photo of two women smiling for a picture.">
            <a:extLst>
              <a:ext uri="{FF2B5EF4-FFF2-40B4-BE49-F238E27FC236}">
                <a16:creationId xmlns:a16="http://schemas.microsoft.com/office/drawing/2014/main" id="{3335D44C-70B1-850D-376B-0DADCB835A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937" y="686371"/>
            <a:ext cx="2292970" cy="26207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Photo of three speakers on stage.">
            <a:extLst>
              <a:ext uri="{FF2B5EF4-FFF2-40B4-BE49-F238E27FC236}">
                <a16:creationId xmlns:a16="http://schemas.microsoft.com/office/drawing/2014/main" id="{A2C93476-FE2D-74F1-D36C-7D627FB6DE3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784" y="686370"/>
            <a:ext cx="2761500" cy="1679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Photo of a man and woman posing for a picture.">
            <a:extLst>
              <a:ext uri="{FF2B5EF4-FFF2-40B4-BE49-F238E27FC236}">
                <a16:creationId xmlns:a16="http://schemas.microsoft.com/office/drawing/2014/main" id="{A43BA141-883F-9B30-2407-898AEB191FE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0059" y="2519044"/>
            <a:ext cx="1794782" cy="23930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Photo of two women smiling for a picture.">
            <a:extLst>
              <a:ext uri="{FF2B5EF4-FFF2-40B4-BE49-F238E27FC236}">
                <a16:creationId xmlns:a16="http://schemas.microsoft.com/office/drawing/2014/main" id="{C678385E-0411-A68A-24A0-BFABE73BE37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0282" y="3830359"/>
            <a:ext cx="2153626" cy="2382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Photo of a man and two women posing for a picture.">
            <a:extLst>
              <a:ext uri="{FF2B5EF4-FFF2-40B4-BE49-F238E27FC236}">
                <a16:creationId xmlns:a16="http://schemas.microsoft.com/office/drawing/2014/main" id="{3C593DB9-5B86-6564-6916-6BAFB55A6A0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3024" y="5019130"/>
            <a:ext cx="2271939" cy="16604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6182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E738E-E0CE-1931-DDD0-8B28D9626A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6889" y="105764"/>
            <a:ext cx="11177806" cy="9348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 kern="1200">
                <a:solidFill>
                  <a:srgbClr val="6C3A7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Community Engagement in Research: Precision Outreach and Planning (CERPOP)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8D131-3262-9CBA-EDAB-BBAF40C3C361}"/>
              </a:ext>
            </a:extLst>
          </p:cNvPr>
          <p:cNvSpPr txBox="1">
            <a:spLocks/>
          </p:cNvSpPr>
          <p:nvPr/>
        </p:nvSpPr>
        <p:spPr>
          <a:xfrm>
            <a:off x="406889" y="1013311"/>
            <a:ext cx="6307204" cy="480063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b="1" dirty="0"/>
              <a:t>Description/Origin of Product</a:t>
            </a:r>
            <a:r>
              <a:rPr lang="en-US" sz="2000" dirty="0"/>
              <a:t>: 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sz="2000" dirty="0"/>
              <a:t>CEACR developed the CERPOP Tool to help community-engaged researchers</a:t>
            </a:r>
            <a:r>
              <a:rPr lang="en-US" sz="2000" b="1" dirty="0"/>
              <a:t> plan more community-centered outreach </a:t>
            </a:r>
            <a:r>
              <a:rPr lang="en-US" sz="2000" dirty="0"/>
              <a:t>and </a:t>
            </a:r>
            <a:r>
              <a:rPr lang="en-US" sz="2000" b="1" dirty="0"/>
              <a:t>overcome challenges </a:t>
            </a:r>
            <a:r>
              <a:rPr lang="en-US" sz="2000" dirty="0"/>
              <a:t>with outreach planning.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sz="2000" dirty="0"/>
              <a:t>Tool is an element of helping research teams to</a:t>
            </a:r>
            <a:r>
              <a:rPr lang="en-US" sz="2000" b="1" dirty="0"/>
              <a:t> "engage to partner"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sz="2000" b="1" dirty="0"/>
              <a:t>Product Utility: </a:t>
            </a:r>
            <a:endParaRPr lang="en-US" sz="2000" dirty="0"/>
          </a:p>
          <a:p>
            <a:pPr marL="285750" indent="-285750">
              <a:lnSpc>
                <a:spcPct val="100000"/>
              </a:lnSpc>
              <a:spcAft>
                <a:spcPts val="800"/>
              </a:spcAft>
              <a:buFont typeface="Arial"/>
              <a:buChar char="•"/>
            </a:pPr>
            <a:r>
              <a:rPr lang="en-US" sz="2000" dirty="0"/>
              <a:t>Guides researchers to </a:t>
            </a:r>
            <a:r>
              <a:rPr lang="en-US" sz="2000" b="1" dirty="0"/>
              <a:t>systematically develop tailored, community-centered </a:t>
            </a:r>
            <a:r>
              <a:rPr lang="en-US" sz="2000" dirty="0"/>
              <a:t>outreach strategies 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sz="2000" dirty="0"/>
              <a:t>Academic researchers' </a:t>
            </a:r>
            <a:r>
              <a:rPr lang="en-US" sz="2000" b="1" dirty="0"/>
              <a:t>complete tool with community partners</a:t>
            </a:r>
            <a:r>
              <a:rPr lang="en-US" sz="2000" dirty="0"/>
              <a:t>, facilitating community-academic collaboration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600" b="1" dirty="0">
              <a:latin typeface="Aptos Light" panose="020B00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600" dirty="0">
              <a:latin typeface="Aptos Light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endParaRPr lang="en-US" sz="1600" dirty="0">
              <a:latin typeface="Aptos Light" panose="020B0004020202020204" pitchFamily="34" charset="0"/>
            </a:endParaRPr>
          </a:p>
          <a:p>
            <a:endParaRPr lang="en-US" sz="1600" dirty="0"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37F52-7CE4-6586-D450-29342010DF06}"/>
              </a:ext>
            </a:extLst>
          </p:cNvPr>
          <p:cNvSpPr txBox="1"/>
          <p:nvPr/>
        </p:nvSpPr>
        <p:spPr>
          <a:xfrm>
            <a:off x="1443040" y="5671650"/>
            <a:ext cx="51432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hlinkClick r:id="rId3"/>
              </a:rPr>
              <a:t>https://nihceal.org/resources/ceacr-precision-outreach-and-planning-cerpop-tool</a:t>
            </a:r>
            <a:r>
              <a:rPr lang="en-US" sz="1600" b="1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5" name="Picture 4" descr="Image of the Community Engagement in Research: Precisions Outreadh and Planning Tool page">
            <a:extLst>
              <a:ext uri="{FF2B5EF4-FFF2-40B4-BE49-F238E27FC236}">
                <a16:creationId xmlns:a16="http://schemas.microsoft.com/office/drawing/2014/main" id="{0F28C52E-587E-5258-C9DD-27E40F6CB8D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6"/>
          <a:stretch>
            <a:fillRect/>
          </a:stretch>
        </p:blipFill>
        <p:spPr>
          <a:xfrm>
            <a:off x="6586285" y="1560077"/>
            <a:ext cx="3265630" cy="4510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Star: 7 Points 7">
            <a:extLst>
              <a:ext uri="{FF2B5EF4-FFF2-40B4-BE49-F238E27FC236}">
                <a16:creationId xmlns:a16="http://schemas.microsoft.com/office/drawing/2014/main" id="{46596090-9DE3-FFBC-C13B-79850AB8F095}"/>
              </a:ext>
            </a:extLst>
          </p:cNvPr>
          <p:cNvSpPr/>
          <p:nvPr/>
        </p:nvSpPr>
        <p:spPr>
          <a:xfrm>
            <a:off x="9277515" y="1259997"/>
            <a:ext cx="2800683" cy="2323277"/>
          </a:xfrm>
          <a:prstGeom prst="star7">
            <a:avLst/>
          </a:prstGeom>
          <a:gradFill rotWithShape="1">
            <a:gsLst>
              <a:gs pos="0">
                <a:srgbClr val="274169">
                  <a:satMod val="103000"/>
                  <a:lumMod val="102000"/>
                  <a:tint val="94000"/>
                </a:srgbClr>
              </a:gs>
              <a:gs pos="50000">
                <a:srgbClr val="274169">
                  <a:satMod val="110000"/>
                  <a:lumMod val="100000"/>
                  <a:shade val="100000"/>
                </a:srgbClr>
              </a:gs>
              <a:gs pos="100000">
                <a:srgbClr val="274169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Now Available Online via Free Download</a:t>
            </a:r>
          </a:p>
        </p:txBody>
      </p:sp>
      <p:pic>
        <p:nvPicPr>
          <p:cNvPr id="9" name="Picture 8" descr="A qr code with black squares&#10;&#10;">
            <a:extLst>
              <a:ext uri="{FF2B5EF4-FFF2-40B4-BE49-F238E27FC236}">
                <a16:creationId xmlns:a16="http://schemas.microsoft.com/office/drawing/2014/main" id="{795D3D3C-CD0D-91E7-1C42-51804429A74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2894" y="4346041"/>
            <a:ext cx="1704732" cy="172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75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DA9AD-C6D2-1B57-6001-287940D2B6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3879" y="104040"/>
            <a:ext cx="10559442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Wise Practices Toolkit for Engagement with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American Indian/Alaska Native (AI/AN) Communities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75514B-9423-169C-D760-E4B9790154C0}"/>
              </a:ext>
            </a:extLst>
          </p:cNvPr>
          <p:cNvSpPr txBox="1"/>
          <p:nvPr/>
        </p:nvSpPr>
        <p:spPr>
          <a:xfrm>
            <a:off x="516698" y="1698244"/>
            <a:ext cx="677344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US" sz="2400" b="1" i="0" dirty="0">
                <a:solidFill>
                  <a:srgbClr val="333333"/>
                </a:solidFill>
                <a:effectLst/>
              </a:rPr>
              <a:t>This resource provides guidance for researchers who are interested in engaging with American Indian/Alaska Native (AI/AN) communities and includes recommendations for:</a:t>
            </a:r>
          </a:p>
          <a:p>
            <a:pPr indent="0" algn="l">
              <a:buNone/>
            </a:pPr>
            <a:endParaRPr lang="en-US" sz="2400" b="1" i="0" dirty="0">
              <a:solidFill>
                <a:srgbClr val="333333"/>
              </a:solidFill>
              <a:effectLst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333333"/>
                </a:solidFill>
                <a:effectLst/>
              </a:rPr>
              <a:t>Working with Tribal leadership structures and community partners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333333"/>
                </a:solidFill>
                <a:effectLst/>
              </a:rPr>
              <a:t>Using terms, language, and imagery that are respectful and effective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6E7E32-DE67-0297-AC81-31F75A400839}"/>
              </a:ext>
            </a:extLst>
          </p:cNvPr>
          <p:cNvSpPr txBox="1"/>
          <p:nvPr/>
        </p:nvSpPr>
        <p:spPr>
          <a:xfrm>
            <a:off x="313152" y="5788090"/>
            <a:ext cx="5999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hlinkClick r:id="rId3"/>
              </a:rPr>
              <a:t>https://nihceal.org/resources/ceacr-wise-practices</a:t>
            </a:r>
            <a:r>
              <a:rPr lang="en-US" b="1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3" name="Picture 2" descr="Image of a NIH CEAL page labeled Wise Practices for Outreach, Messaging, and Engagement with American Indian/Alaska Native Communities">
            <a:extLst>
              <a:ext uri="{FF2B5EF4-FFF2-40B4-BE49-F238E27FC236}">
                <a16:creationId xmlns:a16="http://schemas.microsoft.com/office/drawing/2014/main" id="{B0DD07E8-8A6F-D9BD-3555-AE8CAADE5E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382" y="1181258"/>
            <a:ext cx="3993706" cy="4992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055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45960-EE03-63DD-F1C0-EC8DBD3CA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0140EDD-C7EE-D272-BCC7-BE7BF0EA5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8406" y="3372070"/>
            <a:ext cx="3273203" cy="3273203"/>
          </a:xfrm>
          <a:prstGeom prst="rect">
            <a:avLst/>
          </a:prstGeom>
        </p:spPr>
      </p:pic>
      <p:pic>
        <p:nvPicPr>
          <p:cNvPr id="4" name="Picture 3" descr="Teamwork, network and community concept.">
            <a:extLst>
              <a:ext uri="{FF2B5EF4-FFF2-40B4-BE49-F238E27FC236}">
                <a16:creationId xmlns:a16="http://schemas.microsoft.com/office/drawing/2014/main" id="{7BF1E7F1-8B19-0430-4492-A1545EEC8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86201" cy="45902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1E3A8F-9ED9-D90A-8B63-49095DBCC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9730" y="1108808"/>
            <a:ext cx="5609719" cy="3121998"/>
          </a:xfrm>
        </p:spPr>
        <p:txBody>
          <a:bodyPr/>
          <a:lstStyle/>
          <a:p>
            <a:pPr algn="ctr"/>
            <a:r>
              <a:rPr lang="en-US" sz="4400" b="1" dirty="0"/>
              <a:t>NIMHD Updates:</a:t>
            </a:r>
            <a:br>
              <a:rPr lang="en-US" sz="4400" b="1" dirty="0"/>
            </a:br>
            <a:r>
              <a:rPr lang="en-US" sz="4400" b="1" dirty="0"/>
              <a:t>Extramural Scientific Areas and Considerations</a:t>
            </a:r>
            <a:br>
              <a:rPr lang="en-US" sz="4400" b="1" dirty="0"/>
            </a:b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998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DA5E8-A68C-1B65-11B3-EFD290F8B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73B2D-80B1-51A3-F4DF-C5CFD9633F1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09464" y="266597"/>
            <a:ext cx="7373073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NIMHD Highlighted Topics</a:t>
            </a:r>
          </a:p>
        </p:txBody>
      </p:sp>
      <p:pic>
        <p:nvPicPr>
          <p:cNvPr id="3" name="Picture 2" descr="Group hands on top of each other of diverse multi-ethnic and multicultural people.Diversity people. Concept of teamwork community and cooperation.Diverse culture.Racial equality.Oneness">
            <a:extLst>
              <a:ext uri="{FF2B5EF4-FFF2-40B4-BE49-F238E27FC236}">
                <a16:creationId xmlns:a16="http://schemas.microsoft.com/office/drawing/2014/main" id="{FE19B057-63B2-2238-8531-E90F57D00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1333"/>
            <a:ext cx="12192000" cy="53366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5D4E34-A9E8-FB33-AFF7-701E5CE77022}"/>
              </a:ext>
            </a:extLst>
          </p:cNvPr>
          <p:cNvSpPr txBox="1"/>
          <p:nvPr/>
        </p:nvSpPr>
        <p:spPr>
          <a:xfrm>
            <a:off x="458944" y="1048632"/>
            <a:ext cx="8080744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u="sng" dirty="0">
                <a:hlinkClick r:id="rId4"/>
              </a:rPr>
              <a:t>Highlighted Topics</a:t>
            </a:r>
            <a:r>
              <a:rPr lang="en-US" sz="2400" dirty="0"/>
              <a:t> represent </a:t>
            </a:r>
            <a:r>
              <a:rPr lang="en-US" sz="2400" b="1" dirty="0"/>
              <a:t>selected research priority areas </a:t>
            </a:r>
            <a:r>
              <a:rPr lang="en-US" sz="2400" dirty="0"/>
              <a:t>within one or more NIH Institutes, Centers, or Offices (ICOs).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NIMHD is currently participating in </a:t>
            </a:r>
            <a:r>
              <a:rPr lang="en-US" sz="2400" b="1" dirty="0"/>
              <a:t>13 </a:t>
            </a:r>
            <a:r>
              <a:rPr lang="en-US" sz="2400" dirty="0"/>
              <a:t>different Highlighted Topics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NIMHD is the lead ICO for the new topic: </a:t>
            </a:r>
            <a:r>
              <a:rPr lang="en-US" sz="2400" u="sng" dirty="0">
                <a:hlinkClick r:id="rId5"/>
              </a:rPr>
              <a:t>Advancing Data Science Approaches to Address Health Disparities Through Artificial Intelligence (AI), and Machine Learning (ML), and Community-Engaged Research</a:t>
            </a:r>
            <a:endParaRPr lang="en-US" sz="2400" u="sng" dirty="0"/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Apply through an appropriate funding opportunity, such as </a:t>
            </a:r>
            <a:r>
              <a:rPr lang="en-US" sz="2400" u="sng" dirty="0">
                <a:hlinkClick r:id="rId6" tooltip="NIH Parent Funding Announcement"/>
              </a:rPr>
              <a:t>NIH Parent Funding Announcement</a:t>
            </a:r>
            <a:r>
              <a:rPr lang="en-US" sz="2400" dirty="0"/>
              <a:t> or other broad NIH opportunities.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4518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71C07-241D-0D66-A458-D8B7B676D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9E7030-02B6-A84F-C533-1867CEBC7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92" t="40591" r="3636" b="37591"/>
          <a:stretch/>
        </p:blipFill>
        <p:spPr>
          <a:xfrm>
            <a:off x="584790" y="262817"/>
            <a:ext cx="10614992" cy="9968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E68295-80F5-1433-39A2-B71582EFA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18" y="122019"/>
            <a:ext cx="9108712" cy="865564"/>
          </a:xfrm>
        </p:spPr>
        <p:txBody>
          <a:bodyPr/>
          <a:lstStyle/>
          <a:p>
            <a:r>
              <a:rPr lang="en-US" sz="3200" b="1" dirty="0"/>
              <a:t>NIMHD Priorities: Where the Science Is Going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E9069-14CB-7B02-6D37-BF5E046BF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4791" y="1733106"/>
            <a:ext cx="9631726" cy="428924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Mechanism-focused research to explain observed differences in health outcomes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Studies spanning biologic, behavioral, clinical, environmental, and health care factors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Life-course research on early exposures, cumulative burden, and aging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Intervention development, testing, and refinement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Implementation research to improve reach, uptake, fidelity, and sustainability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Advances in measurement, methods, and data science</a:t>
            </a:r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EE0575-0E59-572F-5145-B59614159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72270" y="6294474"/>
            <a:ext cx="2434856" cy="441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E8E565-47C0-808B-493C-DB760EA2AD71}"/>
              </a:ext>
            </a:extLst>
          </p:cNvPr>
          <p:cNvSpPr txBox="1"/>
          <p:nvPr/>
        </p:nvSpPr>
        <p:spPr>
          <a:xfrm>
            <a:off x="320301" y="5741854"/>
            <a:ext cx="11650543" cy="446276"/>
          </a:xfrm>
          <a:prstGeom prst="rect">
            <a:avLst/>
          </a:prstGeom>
          <a:solidFill>
            <a:srgbClr val="6C3A77"/>
          </a:solidFill>
        </p:spPr>
        <p:txBody>
          <a:bodyPr wrap="square">
            <a:spAutoFit/>
          </a:bodyPr>
          <a:lstStyle/>
          <a:p>
            <a:r>
              <a:rPr lang="en-US" sz="23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Discovery → Mechanism → Intervention → Implementation → Population impact</a:t>
            </a:r>
            <a:endParaRPr lang="en-US" sz="2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8293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604B7-D96B-48FC-4E4C-7C1605CF1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82C6E4-2DB9-CBAD-7E1D-6846BF90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92" t="40591" r="3636" b="37591"/>
          <a:stretch/>
        </p:blipFill>
        <p:spPr>
          <a:xfrm>
            <a:off x="1371194" y="346219"/>
            <a:ext cx="8502129" cy="87779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1FCFEF-A103-C71C-FDED-790E8C816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97" y="243850"/>
            <a:ext cx="8551175" cy="736487"/>
          </a:xfrm>
        </p:spPr>
        <p:txBody>
          <a:bodyPr/>
          <a:lstStyle/>
          <a:p>
            <a:pPr algn="ctr"/>
            <a:r>
              <a:rPr lang="en-US" sz="3200" b="1" dirty="0"/>
              <a:t>High-Priority Substantive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38292-FC98-46E0-309F-F6B711076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6324" y="1701209"/>
            <a:ext cx="8502129" cy="4130913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prevention, screening, treatment, and survivorship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Cardiovascular disease, hypertension, stroke, and cardiometabolic risk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Diabetes, obesity, and related chronic conditions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Maternal health, infant outcomes, and reproductive health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 health, substance use, and behavioral health services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Aging, multimorbidity, cognitive health, and functional outcomes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 of care, quality of care, and continuity of care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4BDEB66-DB25-E9A2-868A-D55688B07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72946" y="24385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47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5802D-6D5E-73DF-B978-FC7277A0B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D4207A30-AF5E-639F-52CF-F6724A2C8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07022" y="-223284"/>
            <a:ext cx="5085696" cy="50856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6AF550-CEB4-8673-6315-14A870DC2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92" t="40591" r="3636" b="37591"/>
          <a:stretch/>
        </p:blipFill>
        <p:spPr>
          <a:xfrm>
            <a:off x="783805" y="353294"/>
            <a:ext cx="8903547" cy="8286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517449-82B5-3384-0CAA-3A5E176C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805" y="332028"/>
            <a:ext cx="8551175" cy="736487"/>
          </a:xfrm>
        </p:spPr>
        <p:txBody>
          <a:bodyPr/>
          <a:lstStyle/>
          <a:p>
            <a:pPr algn="ctr"/>
            <a:r>
              <a:rPr lang="en-US" sz="3600" b="1" dirty="0"/>
              <a:t>NIMHD Initiative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A327F-693F-15A3-0473-AE1D131D43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857" y="1439702"/>
            <a:ext cx="8903547" cy="4316949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Centers in Minority Institutions (RCMI):</a:t>
            </a:r>
            <a:r>
              <a:rPr lang="en-US" sz="22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strengthens research capacity, infrastructure, collaboration, and investigator development.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Native American Cancer Outcomes Initiative:</a:t>
            </a:r>
            <a:r>
              <a:rPr lang="en-US" sz="22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supports research to improve understanding of cancer burden, care, and outcomes in Native populations.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Native Hawaiian and Pacific Islander Health Research Office:</a:t>
            </a:r>
            <a:r>
              <a:rPr lang="en-US" sz="22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advances research attention, coordination, and visibility for Native Hawaiian and Pacific Islander health.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SBIR/STTR:</a:t>
            </a:r>
            <a:r>
              <a:rPr lang="en-US" sz="22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supports small business innovation, including diagnostics, devices, digital tools, and implementation solutions.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HIV science:</a:t>
            </a:r>
            <a:r>
              <a:rPr lang="en-US" sz="22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includes prevention, testing, treatment continuity, comorbidities, aging, and outcomes across the HIV care continuum.</a:t>
            </a:r>
          </a:p>
        </p:txBody>
      </p:sp>
    </p:spTree>
    <p:extLst>
      <p:ext uri="{BB962C8B-B14F-4D97-AF65-F5344CB8AC3E}">
        <p14:creationId xmlns:p14="http://schemas.microsoft.com/office/powerpoint/2010/main" val="2472137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DCD4C-49FE-233A-B228-BEAAE61BD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2CE6EC-DCF7-F3B7-6BBD-51FA89F64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3716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538978-42AA-4FBC-5426-C9397F6638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94189" y="459457"/>
            <a:ext cx="6810375" cy="2601912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NIH</a:t>
            </a:r>
            <a:br>
              <a:rPr lang="en-US" sz="4400" b="1" dirty="0">
                <a:solidFill>
                  <a:schemeClr val="bg1"/>
                </a:solidFill>
              </a:rPr>
            </a:br>
            <a:r>
              <a:rPr lang="en-US" sz="4400" b="1" dirty="0">
                <a:solidFill>
                  <a:schemeClr val="bg1"/>
                </a:solidFill>
              </a:rPr>
              <a:t>Updates</a:t>
            </a:r>
            <a:endParaRPr lang="en-US" sz="5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A6B2E-1112-99F6-9508-3CEB5768F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55703" y="5835144"/>
            <a:ext cx="793287" cy="793812"/>
          </a:xfrm>
          <a:prstGeom prst="rect">
            <a:avLst/>
          </a:prstGeom>
        </p:spPr>
      </p:pic>
      <p:pic>
        <p:nvPicPr>
          <p:cNvPr id="4" name="Picture 3" descr="NIH Logo">
            <a:extLst>
              <a:ext uri="{FF2B5EF4-FFF2-40B4-BE49-F238E27FC236}">
                <a16:creationId xmlns:a16="http://schemas.microsoft.com/office/drawing/2014/main" id="{36B8E028-0973-D7E4-D266-DDFEDBA400B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521" y="5984585"/>
            <a:ext cx="888628" cy="5900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0BBF33-4052-6ECC-69BC-C048B951A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0" y="3875759"/>
            <a:ext cx="12192000" cy="1773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en-US" sz="1801" dirty="0">
              <a:solidFill>
                <a:prstClr val="white"/>
              </a:solidFill>
              <a:latin typeface="Sitka Banner" panose="0200050500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6" descr="NIH science and scientists">
            <a:extLst>
              <a:ext uri="{FF2B5EF4-FFF2-40B4-BE49-F238E27FC236}">
                <a16:creationId xmlns:a16="http://schemas.microsoft.com/office/drawing/2014/main" id="{3798DD8E-128F-24E0-CB82-2A90F9161ED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3974877"/>
            <a:ext cx="12192000" cy="16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67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55090-22E4-8983-6E08-E3FB57385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0D3F-DDA1-D4D0-63A8-EC580EB2B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96883"/>
            <a:ext cx="9144000" cy="82296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Native Hawaiian and Pacific Islander </a:t>
            </a:r>
            <a:br>
              <a:rPr lang="en-US" sz="3600" b="1" dirty="0"/>
            </a:br>
            <a:r>
              <a:rPr lang="en-US" sz="3600" b="1" dirty="0"/>
              <a:t>Health Research Office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2CC5E7-BD6A-AE7B-82A9-8D772B63E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1" y="1258784"/>
            <a:ext cx="9144000" cy="4939997"/>
          </a:xfrm>
        </p:spPr>
        <p:txBody>
          <a:bodyPr>
            <a:noAutofit/>
          </a:bodyPr>
          <a:lstStyle/>
          <a:p>
            <a:r>
              <a:rPr lang="en-US" sz="2200" b="1" u="sng" dirty="0">
                <a:solidFill>
                  <a:srgbClr val="6C3A77"/>
                </a:solidFill>
                <a:cs typeface="Arial"/>
              </a:rPr>
              <a:t>Goals:</a:t>
            </a:r>
          </a:p>
          <a:p>
            <a:pPr marL="342900" lvl="1" indent="-342900">
              <a:spcBef>
                <a:spcPts val="750"/>
              </a:spcBef>
              <a:buClr>
                <a:srgbClr val="6C3A6B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cs typeface="Arial"/>
              </a:rPr>
              <a:t>Address Native Hawaiian and Pacific Islander (NHPI) health disparities </a:t>
            </a:r>
          </a:p>
          <a:p>
            <a:pPr marL="342900" lvl="1" indent="-342900">
              <a:spcBef>
                <a:spcPts val="750"/>
              </a:spcBef>
              <a:buClr>
                <a:srgbClr val="6C3A6B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cs typeface="Arial"/>
              </a:rPr>
              <a:t>Support the development and training for researchers focused on NHPI health</a:t>
            </a:r>
          </a:p>
          <a:p>
            <a:pPr marL="342900" lvl="1" indent="-342900">
              <a:spcBef>
                <a:spcPts val="750"/>
              </a:spcBef>
              <a:buClr>
                <a:srgbClr val="6C3A6B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cs typeface="Arial"/>
              </a:rPr>
              <a:t>Develop partnerships with academic institutions with a demonstrated track record of working closely with NHPI communities and NHPI-serving organizations</a:t>
            </a:r>
          </a:p>
          <a:p>
            <a:r>
              <a:rPr lang="en-US" sz="2200" b="1" u="sng" dirty="0">
                <a:solidFill>
                  <a:srgbClr val="6C3A77"/>
                </a:solidFill>
                <a:cs typeface="Arial"/>
              </a:rPr>
              <a:t>Regular Activities:</a:t>
            </a:r>
          </a:p>
          <a:p>
            <a:pPr marL="342900" indent="-342900">
              <a:buClr>
                <a:srgbClr val="6C3A6B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cs typeface="Arial"/>
              </a:rPr>
              <a:t>Attend and present at various conferences</a:t>
            </a:r>
          </a:p>
          <a:p>
            <a:pPr marL="342900" indent="-342900">
              <a:buClr>
                <a:srgbClr val="6C3A6B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cs typeface="Arial"/>
              </a:rPr>
              <a:t>Meet with NHPI-focused grantees visiting NIH, various community-based organizations, and NHPI-focused program staff at NIH</a:t>
            </a:r>
          </a:p>
          <a:p>
            <a:pPr marL="342900" indent="-342900">
              <a:buClr>
                <a:srgbClr val="6C3A6B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cs typeface="Arial"/>
              </a:rPr>
              <a:t>Participate in CEAL’s Asian American and NHPI Interest Group</a:t>
            </a:r>
          </a:p>
          <a:p>
            <a:pPr marL="914400" lvl="1" indent="-457200" fontAlgn="ctr">
              <a:spcBef>
                <a:spcPts val="1000"/>
              </a:spcBef>
              <a:buClr>
                <a:srgbClr val="6C3A6B"/>
              </a:buClr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000000"/>
              </a:solidFill>
            </a:endParaRPr>
          </a:p>
        </p:txBody>
      </p:sp>
      <p:pic>
        <p:nvPicPr>
          <p:cNvPr id="4" name="Picture 3" descr="Hawaii map on white background vector">
            <a:extLst>
              <a:ext uri="{FF2B5EF4-FFF2-40B4-BE49-F238E27FC236}">
                <a16:creationId xmlns:a16="http://schemas.microsoft.com/office/drawing/2014/main" id="{3550F740-4E0D-3CA1-B99C-288A35A2D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4459" y="659219"/>
            <a:ext cx="3034476" cy="303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5120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4113F-BF8E-6C85-1B11-D74D21D09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A64BA-0A3C-3562-C7D5-F1213F921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121" y="99159"/>
            <a:ext cx="10308609" cy="82296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cs typeface="Arial"/>
              </a:rPr>
              <a:t>NHPI Health Research Office – CEAL Collaboration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38D5CD-7F66-3CC1-1F70-FD86D8F84480}"/>
              </a:ext>
            </a:extLst>
          </p:cNvPr>
          <p:cNvSpPr txBox="1"/>
          <p:nvPr/>
        </p:nvSpPr>
        <p:spPr>
          <a:xfrm>
            <a:off x="695240" y="1195075"/>
            <a:ext cx="10905353" cy="830997"/>
          </a:xfrm>
          <a:prstGeom prst="rect">
            <a:avLst/>
          </a:prstGeom>
          <a:solidFill>
            <a:srgbClr val="6C3A6B"/>
          </a:solidFill>
          <a:ln>
            <a:solidFill>
              <a:srgbClr val="6C3A77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Font typeface="Calibri" charset="0"/>
            </a:pPr>
            <a:r>
              <a:rPr lang="en-US" sz="2400" b="1" dirty="0">
                <a:solidFill>
                  <a:schemeClr val="bg1"/>
                </a:solidFill>
                <a:cs typeface="Arial"/>
              </a:rPr>
              <a:t>Native Hawaiian and Pacific Islander Community-Academic Partnership (NHPI CAP)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B48616-8CA7-10F8-1157-4177ED94C76C}"/>
              </a:ext>
            </a:extLst>
          </p:cNvPr>
          <p:cNvSpPr txBox="1"/>
          <p:nvPr/>
        </p:nvSpPr>
        <p:spPr>
          <a:xfrm>
            <a:off x="695240" y="2026072"/>
            <a:ext cx="1104148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en-US" sz="2000" b="1" dirty="0">
                <a:cs typeface="Arial"/>
              </a:rPr>
              <a:t>“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Partnering with the Pacific Community of Alaska to Support Maternal Health”</a:t>
            </a:r>
            <a:br>
              <a:rPr lang="en-US" sz="2000" i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000" dirty="0">
                <a:cs typeface="Arial"/>
              </a:rPr>
              <a:t>University of Alaska, Fairbanks</a:t>
            </a:r>
            <a:br>
              <a:rPr lang="en-US" sz="2000" dirty="0">
                <a:solidFill>
                  <a:schemeClr val="bg2">
                    <a:lumMod val="10000"/>
                  </a:schemeClr>
                </a:solidFill>
                <a:cs typeface="Arial"/>
              </a:rPr>
            </a:b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MPIs: Katie Cueva, PhD and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Tafilisaunoa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Toleafoa</a:t>
            </a:r>
          </a:p>
          <a:p>
            <a:pPr marL="914400" lvl="1" indent="-457200">
              <a:buFont typeface="+mj-lt"/>
              <a:buAutoNum type="arabicPeriod"/>
            </a:pPr>
            <a:endParaRPr lang="en-US" sz="2000" dirty="0">
              <a:cs typeface="Arial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b="1" dirty="0">
                <a:cs typeface="Arial"/>
              </a:rPr>
              <a:t>“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Pacific Wellness Together”</a:t>
            </a:r>
            <a:br>
              <a:rPr lang="en-US" sz="2000" i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000" dirty="0">
                <a:cs typeface="Arial"/>
              </a:rPr>
              <a:t>University of California, Los Angeles</a:t>
            </a:r>
            <a:br>
              <a:rPr lang="en-US" sz="2000" dirty="0">
                <a:cs typeface="Arial"/>
              </a:rPr>
            </a:br>
            <a:r>
              <a:rPr lang="en-US" sz="2000" dirty="0">
                <a:solidFill>
                  <a:schemeClr val="bg2">
                    <a:lumMod val="10000"/>
                  </a:schemeClr>
                </a:solidFill>
                <a:cs typeface="Arial"/>
              </a:rPr>
              <a:t>MPIs: </a:t>
            </a:r>
            <a:r>
              <a:rPr lang="en-US" sz="2000" dirty="0" err="1">
                <a:solidFill>
                  <a:srgbClr val="000000"/>
                </a:solidFill>
              </a:rPr>
              <a:t>Ninez</a:t>
            </a:r>
            <a:r>
              <a:rPr lang="en-US" sz="2000" dirty="0">
                <a:solidFill>
                  <a:srgbClr val="000000"/>
                </a:solidFill>
              </a:rPr>
              <a:t> Ponce, PhD, MPP, Ualani </a:t>
            </a:r>
            <a:r>
              <a:rPr lang="en-US" sz="2000" dirty="0" err="1">
                <a:solidFill>
                  <a:srgbClr val="000000"/>
                </a:solidFill>
              </a:rPr>
              <a:t>Ho’opai</a:t>
            </a:r>
            <a:r>
              <a:rPr lang="en-US" sz="2000" dirty="0">
                <a:solidFill>
                  <a:srgbClr val="000000"/>
                </a:solidFill>
              </a:rPr>
              <a:t>, MPH, and Mona AuYoung, PhD, MS, MPH</a:t>
            </a: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en-US" sz="2000" dirty="0">
              <a:cs typeface="Arial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b="1" dirty="0">
                <a:cs typeface="Arial"/>
              </a:rPr>
              <a:t>“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Strengthening Health Literacy and Provider–Community Communication to Improve Cardiovascular Health in American Samoa and the CNMI”</a:t>
            </a:r>
            <a:br>
              <a:rPr lang="en-US" sz="2000" i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000" dirty="0">
                <a:cs typeface="Arial"/>
              </a:rPr>
              <a:t>University of North Texas</a:t>
            </a:r>
            <a:br>
              <a:rPr lang="en-US" sz="2000" dirty="0">
                <a:cs typeface="Arial"/>
              </a:rPr>
            </a:br>
            <a:r>
              <a:rPr lang="en-US" sz="2000" dirty="0">
                <a:solidFill>
                  <a:schemeClr val="bg2">
                    <a:lumMod val="10000"/>
                  </a:schemeClr>
                </a:solidFill>
                <a:cs typeface="Arial"/>
              </a:rPr>
              <a:t>MPIs: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Jamboor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K.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Vishwanatha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Ph.D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Linda Perna, Ph.D., Va'atausili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Tofaeono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PhD, MBA, Jessica Willsey</a:t>
            </a:r>
          </a:p>
          <a:p>
            <a:endParaRPr lang="en-US" dirty="0"/>
          </a:p>
        </p:txBody>
      </p:sp>
      <p:pic>
        <p:nvPicPr>
          <p:cNvPr id="5" name="Picture 4" descr="NIH CEAL logo">
            <a:extLst>
              <a:ext uri="{FF2B5EF4-FFF2-40B4-BE49-F238E27FC236}">
                <a16:creationId xmlns:a16="http://schemas.microsoft.com/office/drawing/2014/main" id="{7243AF86-8617-F024-0EEC-84A9B262B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47220" y="6050280"/>
            <a:ext cx="2094069" cy="76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6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CD5E4-8B16-3467-E0D8-2ECE8A630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9ADEA5-7695-1174-D851-27D996320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85" y="1738251"/>
            <a:ext cx="8035282" cy="41762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9DF866-84E4-3173-F421-EF8DB0AD6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3893" y="1181872"/>
            <a:ext cx="6518107" cy="2644486"/>
          </a:xfrm>
        </p:spPr>
        <p:txBody>
          <a:bodyPr/>
          <a:lstStyle/>
          <a:p>
            <a:pPr algn="ctr"/>
            <a:r>
              <a:rPr lang="en-US" sz="4400" b="1" dirty="0"/>
              <a:t>NIMHD Updates:</a:t>
            </a:r>
            <a:br>
              <a:rPr lang="en-US" sz="4400" b="1" dirty="0"/>
            </a:br>
            <a:r>
              <a:rPr lang="en-US" sz="4400" b="1" dirty="0"/>
              <a:t>Division of Intramural Research</a:t>
            </a:r>
            <a:br>
              <a:rPr lang="en-US" sz="4400" b="1" dirty="0"/>
            </a:br>
            <a:endParaRPr lang="en-US" sz="4400" b="1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CA91757-2F31-7DFA-00F0-FF7359AC7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299715" y="1738251"/>
            <a:ext cx="7277804" cy="727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9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28BC7-C564-89F5-0AA9-96B3ED67E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142ED-4FE7-476F-7755-44EB5EBAE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2055"/>
            <a:ext cx="9144000" cy="822960"/>
          </a:xfrm>
        </p:spPr>
        <p:txBody>
          <a:bodyPr>
            <a:noAutofit/>
          </a:bodyPr>
          <a:lstStyle/>
          <a:p>
            <a:pPr algn="ctr"/>
            <a:r>
              <a:rPr lang="en-US" sz="2800" b="1" noProof="0" dirty="0"/>
              <a:t>Fostering Collaboration within the NIH Intramural Research Program for Solution-Oriented Research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5D339F-BDE1-F962-2B78-89E0BC82E2F8}"/>
              </a:ext>
            </a:extLst>
          </p:cNvPr>
          <p:cNvSpPr txBox="1"/>
          <p:nvPr/>
        </p:nvSpPr>
        <p:spPr>
          <a:xfrm>
            <a:off x="266218" y="1226916"/>
            <a:ext cx="5880033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b="1" dirty="0"/>
              <a:t>NIMHD hosted the inaugural NIH IRP Health Disparities Research Workshop, June 16–17, 2026, connecting NIH investigators, scientists, trainees, and staff in health disparities research.</a:t>
            </a:r>
          </a:p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b="1" dirty="0"/>
              <a:t>The two-day program featured scientific talks, panels, posters, and a Q&amp;A with the NIH Director.</a:t>
            </a:r>
          </a:p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b="1" dirty="0"/>
              <a:t>Participants shared research across topics, populations, and methods — sparking new collaboration opportunities across the NIH community.</a:t>
            </a:r>
          </a:p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b="1" dirty="0"/>
              <a:t>There are opportunities for collaborations with extramural researchers.</a:t>
            </a:r>
          </a:p>
          <a:p>
            <a:endParaRPr lang="en-US" dirty="0"/>
          </a:p>
        </p:txBody>
      </p:sp>
      <p:pic>
        <p:nvPicPr>
          <p:cNvPr id="5" name="Picture 4" descr="Photo of Dr Webb Hooper giving opening remarks at a workshop.">
            <a:extLst>
              <a:ext uri="{FF2B5EF4-FFF2-40B4-BE49-F238E27FC236}">
                <a16:creationId xmlns:a16="http://schemas.microsoft.com/office/drawing/2014/main" id="{EADB36B5-7EF4-577A-B4C2-246296A9AF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26479" y="949164"/>
            <a:ext cx="3701846" cy="2164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Photo of Dr Bhattacharya, Dr Webb Hooper &amp; Dr Choi at a workshop meeting">
            <a:extLst>
              <a:ext uri="{FF2B5EF4-FFF2-40B4-BE49-F238E27FC236}">
                <a16:creationId xmlns:a16="http://schemas.microsoft.com/office/drawing/2014/main" id="{0F307E09-88D2-A29E-F635-3C7AFCC43C0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6157" y="2433445"/>
            <a:ext cx="3935195" cy="2955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QR code for NIMHD Division of Intramural Research.">
            <a:extLst>
              <a:ext uri="{FF2B5EF4-FFF2-40B4-BE49-F238E27FC236}">
                <a16:creationId xmlns:a16="http://schemas.microsoft.com/office/drawing/2014/main" id="{6CAAF283-DB7B-2CA0-E3E8-CC35E9775A7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4120" y="3429000"/>
            <a:ext cx="1573331" cy="15733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961440-2FF5-B89D-49C4-DCF94D8B19C4}"/>
              </a:ext>
            </a:extLst>
          </p:cNvPr>
          <p:cNvSpPr txBox="1"/>
          <p:nvPr/>
        </p:nvSpPr>
        <p:spPr>
          <a:xfrm>
            <a:off x="10321258" y="4865465"/>
            <a:ext cx="2033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noProof="0" dirty="0"/>
              <a:t>NIMHD Division of Intramural Research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B47BA7-12DD-FB81-0CD0-D74A7490C7F6}"/>
              </a:ext>
            </a:extLst>
          </p:cNvPr>
          <p:cNvSpPr txBox="1"/>
          <p:nvPr/>
        </p:nvSpPr>
        <p:spPr>
          <a:xfrm>
            <a:off x="6353477" y="5533877"/>
            <a:ext cx="57731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noProof="0" dirty="0"/>
              <a:t>Top</a:t>
            </a:r>
            <a:r>
              <a:rPr lang="en-US" sz="1400" noProof="0" dirty="0"/>
              <a:t>: Dr. Webb Hooper gave opening remarks. </a:t>
            </a:r>
            <a:r>
              <a:rPr lang="en-US" sz="1400" u="sng" noProof="0" dirty="0"/>
              <a:t>Bottom</a:t>
            </a:r>
            <a:r>
              <a:rPr lang="en-US" sz="1400" noProof="0" dirty="0"/>
              <a:t>: Dr. Bhattacharya, Dr. Webb Hooper, and Dr. Choi discussed the next generation of health disparities research. </a:t>
            </a:r>
          </a:p>
        </p:txBody>
      </p:sp>
    </p:spTree>
    <p:extLst>
      <p:ext uri="{BB962C8B-B14F-4D97-AF65-F5344CB8AC3E}">
        <p14:creationId xmlns:p14="http://schemas.microsoft.com/office/powerpoint/2010/main" val="10321537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8AC8D-3B9B-1FCD-63F8-E79CB4F96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63" y="22413"/>
            <a:ext cx="11308598" cy="1419225"/>
          </a:xfrm>
        </p:spPr>
        <p:txBody>
          <a:bodyPr anchor="ctr"/>
          <a:lstStyle/>
          <a:p>
            <a:pPr algn="ctr"/>
            <a:r>
              <a:rPr lang="en-US" sz="2800" b="1" dirty="0"/>
              <a:t>NIMHD at the 2026 Society for Epidemiologic Research (SER) Annual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EAC64A-D8D6-B77D-83DB-5EB1B77CB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363" y="1496230"/>
            <a:ext cx="5585637" cy="4435164"/>
          </a:xfrm>
        </p:spPr>
        <p:txBody>
          <a:bodyPr/>
          <a:lstStyle/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NIMHD DIR investigators and fellows attended the 2026 SER Annual Meeting to share their latest research findings.</a:t>
            </a:r>
          </a:p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Presentations covered topics including neighborhood environment, psychological well-being, diabetes, mental health, health behaviors, and secondhand tobacco exposure. </a:t>
            </a:r>
          </a:p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The NIMHD DIR Acting Training Director, Dr. Christian Alvarez (picture) shared information about training opportunities and the DIR training program.</a:t>
            </a:r>
          </a:p>
        </p:txBody>
      </p:sp>
      <p:pic>
        <p:nvPicPr>
          <p:cNvPr id="3075" name="Picture 3" descr="Educational Resources – Society for Epidemiologic Research">
            <a:extLst>
              <a:ext uri="{FF2B5EF4-FFF2-40B4-BE49-F238E27FC236}">
                <a16:creationId xmlns:a16="http://schemas.microsoft.com/office/drawing/2014/main" id="{FE4D30BF-6BA3-A9AF-4295-720AF8871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3452" y="928949"/>
            <a:ext cx="2724800" cy="153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Photo od Dr Christian Alvarez sitting at the NIMHD booth.">
            <a:extLst>
              <a:ext uri="{FF2B5EF4-FFF2-40B4-BE49-F238E27FC236}">
                <a16:creationId xmlns:a16="http://schemas.microsoft.com/office/drawing/2014/main" id="{E8FD203E-6C66-A94F-436F-8AC62A2D89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6765" y="2583219"/>
            <a:ext cx="4812196" cy="3609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77103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5E7C5-B272-5669-9F8A-D8FDA00BE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1466"/>
            <a:ext cx="10972800" cy="1066015"/>
          </a:xfrm>
        </p:spPr>
        <p:txBody>
          <a:bodyPr wrap="square" anchor="b">
            <a:noAutofit/>
          </a:bodyPr>
          <a:lstStyle/>
          <a:p>
            <a:br>
              <a:rPr lang="en-US" sz="3000" dirty="0"/>
            </a:br>
            <a:r>
              <a:rPr lang="en-US" sz="3000" b="1" dirty="0"/>
              <a:t>NIMHD Launched Solutions-Oriented Health Disparities Research Innovation Award to Promote Intramural Collaboration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9ED10-2083-CF4A-1C4A-0E66755E68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3940" y="1514901"/>
            <a:ext cx="5732060" cy="5017041"/>
          </a:xfrm>
        </p:spPr>
        <p:txBody>
          <a:bodyPr wrap="square" anchor="t">
            <a:normAutofit/>
          </a:bodyPr>
          <a:lstStyle/>
          <a:p>
            <a:pPr marL="342900" indent="-342900">
              <a:lnSpc>
                <a:spcPct val="100000"/>
              </a:lnSpc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NIMHD DIR launched a new intramural research award to support 2-year research projects involving at least two Institutes or Centers to conduct research that address: </a:t>
            </a:r>
          </a:p>
          <a:p>
            <a:pPr marL="857250" lvl="1" indent="-342900">
              <a:lnSpc>
                <a:spcPct val="100000"/>
              </a:lnSpc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Clinically actionable conditions</a:t>
            </a:r>
          </a:p>
          <a:p>
            <a:pPr marL="857250" lvl="1" indent="-342900">
              <a:lnSpc>
                <a:spcPct val="100000"/>
              </a:lnSpc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Biologic, behavioral, and environmental mechanisms</a:t>
            </a:r>
          </a:p>
          <a:p>
            <a:pPr marL="857250" lvl="1" indent="-342900">
              <a:lnSpc>
                <a:spcPct val="100000"/>
              </a:lnSpc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Early detection and prevention</a:t>
            </a:r>
          </a:p>
          <a:p>
            <a:pPr marL="857250" lvl="1" indent="-342900">
              <a:lnSpc>
                <a:spcPct val="100000"/>
              </a:lnSpc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Treatment optimization</a:t>
            </a:r>
          </a:p>
          <a:p>
            <a:pPr marL="857250" lvl="1" indent="-342900">
              <a:lnSpc>
                <a:spcPct val="100000"/>
              </a:lnSpc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Implementation strategies that can improve measurable health outcomes.</a:t>
            </a:r>
          </a:p>
        </p:txBody>
      </p:sp>
      <p:pic>
        <p:nvPicPr>
          <p:cNvPr id="5" name="Picture 4" descr="Image of a man stacking blocks that are lit up.">
            <a:extLst>
              <a:ext uri="{FF2B5EF4-FFF2-40B4-BE49-F238E27FC236}">
                <a16:creationId xmlns:a16="http://schemas.microsoft.com/office/drawing/2014/main" id="{0668CFBD-C39C-8363-C607-44E8B2DCC8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9792" y="1022975"/>
            <a:ext cx="5384800" cy="5017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879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5E7C5-B272-5669-9F8A-D8FDA00BE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283"/>
            <a:ext cx="10972800" cy="1229359"/>
          </a:xfrm>
        </p:spPr>
        <p:txBody>
          <a:bodyPr anchor="ctr"/>
          <a:lstStyle/>
          <a:p>
            <a:pPr algn="ctr"/>
            <a:r>
              <a:rPr lang="en-US" sz="2800" b="1" dirty="0"/>
              <a:t>NIMHD Solutions-Oriented Health Disparities Research Innovation Award: Recipients</a:t>
            </a:r>
            <a:endParaRPr lang="en-US" sz="2800" dirty="0"/>
          </a:p>
        </p:txBody>
      </p:sp>
      <p:pic>
        <p:nvPicPr>
          <p:cNvPr id="4" name="Picture 3" descr="Magnifying glass over a white jigsaw puzzle with a question mark on a blue background representing problem solving">
            <a:extLst>
              <a:ext uri="{FF2B5EF4-FFF2-40B4-BE49-F238E27FC236}">
                <a16:creationId xmlns:a16="http://schemas.microsoft.com/office/drawing/2014/main" id="{56EF3412-F8C0-C642-CFFF-9BCF5ED907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941" y="2009632"/>
            <a:ext cx="4043331" cy="31943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9ED10-2083-CF4A-1C4A-0E66755E68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6883" y="1458318"/>
            <a:ext cx="7690360" cy="4424660"/>
          </a:xfrm>
        </p:spPr>
        <p:txBody>
          <a:bodyPr>
            <a:noAutofit/>
          </a:bodyPr>
          <a:lstStyle/>
          <a:p>
            <a:pPr marL="342900" indent="-342900"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Jayasekera, Roger, and Gierach</a:t>
            </a:r>
            <a:r>
              <a:rPr lang="en-US" sz="2000" dirty="0"/>
              <a:t> </a:t>
            </a:r>
            <a:r>
              <a:rPr lang="en-US" sz="2000" b="1" dirty="0"/>
              <a:t>(NIMHD, NHLBI, NCI/DCEG)  </a:t>
            </a:r>
            <a:br>
              <a:rPr lang="en-US" sz="2000" dirty="0"/>
            </a:br>
            <a:r>
              <a:rPr lang="en-US" sz="2000" dirty="0"/>
              <a:t>Developing a Simulation Model-Based Clinical Decision Tool to Reduce Disparities in Exercise and Cardiovascular Health among Breast Cancer Survivors</a:t>
            </a:r>
          </a:p>
          <a:p>
            <a:pPr marL="342900" indent="-342900"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Sinha &amp; Forde (NIDDK &amp; NIMHD)                                                  </a:t>
            </a:r>
            <a:br>
              <a:rPr lang="en-US" sz="2000" b="1" dirty="0"/>
            </a:br>
            <a:r>
              <a:rPr lang="en-US" sz="2000" dirty="0"/>
              <a:t>The Early Tracking of Childhood Health Determinants Postpartum Lifestyle Upgrade Study (ETCHED +Plus)</a:t>
            </a:r>
          </a:p>
          <a:p>
            <a:pPr marL="342900" indent="-342900"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Camargo, Hong, Kumar, &amp; </a:t>
            </a:r>
            <a:r>
              <a:rPr lang="en-US" sz="2000" b="1" dirty="0" err="1"/>
              <a:t>Klion</a:t>
            </a:r>
            <a:r>
              <a:rPr lang="en-US" sz="2000" b="1" dirty="0"/>
              <a:t> (NCI/DCEG, NIDDK, NIAID)</a:t>
            </a:r>
            <a:r>
              <a:rPr lang="en-US" sz="2000" dirty="0"/>
              <a:t>     </a:t>
            </a:r>
            <a:br>
              <a:rPr lang="en-US" sz="2000" dirty="0"/>
            </a:br>
            <a:r>
              <a:rPr lang="en-US" sz="2000" dirty="0"/>
              <a:t>Stool Co-testing as a Strategy for Gastrointestinal Cancer Prevention in Low Socioeconomic Populations in Texas - </a:t>
            </a:r>
            <a:r>
              <a:rPr lang="en-US" sz="2000" dirty="0" err="1"/>
              <a:t>STool</a:t>
            </a:r>
            <a:r>
              <a:rPr lang="en-US" sz="2000" dirty="0"/>
              <a:t> </a:t>
            </a:r>
            <a:r>
              <a:rPr lang="en-US" sz="2000" dirty="0" err="1"/>
              <a:t>cO</a:t>
            </a:r>
            <a:r>
              <a:rPr lang="en-US" sz="2000" dirty="0"/>
              <a:t>-testing for Prevention in Texas (STOP-TX)</a:t>
            </a:r>
          </a:p>
          <a:p>
            <a:pPr marL="342900" indent="-342900">
              <a:buClr>
                <a:srgbClr val="6C3A77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Ebenuwa &amp; Tamura (NIDDK &amp; NIMHD)</a:t>
            </a:r>
            <a:r>
              <a:rPr lang="en-US" sz="2000" dirty="0"/>
              <a:t>                                        </a:t>
            </a:r>
            <a:br>
              <a:rPr lang="en-US" sz="2000" dirty="0"/>
            </a:br>
            <a:r>
              <a:rPr lang="en-US" sz="2000" dirty="0"/>
              <a:t>Micronutrient Dysregulation in Diabetes: Nutritional and Socioecological Pathways to Addressing Health Disparities</a:t>
            </a:r>
          </a:p>
        </p:txBody>
      </p:sp>
    </p:spTree>
    <p:extLst>
      <p:ext uri="{BB962C8B-B14F-4D97-AF65-F5344CB8AC3E}">
        <p14:creationId xmlns:p14="http://schemas.microsoft.com/office/powerpoint/2010/main" val="1845594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8F338-DC96-A41C-5F46-D0F49327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AB3FF-9252-8CA6-9AEB-04989510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77670"/>
            <a:ext cx="11941790" cy="82296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NIMHD Research Interns: 2026 NIH Summer Poster 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5EBB5-D364-E348-129D-DCC52DA3B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507" y="1485956"/>
            <a:ext cx="5816009" cy="4513888"/>
          </a:xfrm>
        </p:spPr>
        <p:txBody>
          <a:bodyPr>
            <a:noAutofit/>
          </a:bodyPr>
          <a:lstStyle/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b="1" dirty="0"/>
              <a:t>The 2026 NIH Summer Poster day was held on August 6</a:t>
            </a:r>
            <a:r>
              <a:rPr lang="en-US" sz="2400" b="1" baseline="30000" dirty="0"/>
              <a:t>th</a:t>
            </a:r>
            <a:r>
              <a:rPr lang="en-US" sz="2400" b="1" dirty="0"/>
              <a:t> at Natcher.</a:t>
            </a:r>
          </a:p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b="1" dirty="0"/>
              <a:t>Two NIMHD DIR summer interns presented their mentored research after an 8-week internship.</a:t>
            </a:r>
          </a:p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b="1" dirty="0"/>
              <a:t>They had the chance to talk about their projects and connect with NIH researchers and other trainees.</a:t>
            </a:r>
          </a:p>
          <a:p>
            <a:pPr marL="3429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pic>
        <p:nvPicPr>
          <p:cNvPr id="9" name="Picture 8" descr="Headshot of Kishay Flansburg">
            <a:extLst>
              <a:ext uri="{FF2B5EF4-FFF2-40B4-BE49-F238E27FC236}">
                <a16:creationId xmlns:a16="http://schemas.microsoft.com/office/drawing/2014/main" id="{16CDC8B8-64AC-0293-B34E-BF8A4234A3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2788" y="1166723"/>
            <a:ext cx="1768527" cy="2384697"/>
          </a:xfrm>
          <a:prstGeom prst="rect">
            <a:avLst/>
          </a:prstGeom>
          <a:ln w="19050">
            <a:solidFill>
              <a:srgbClr val="6C3A6B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ABAB07-14C9-A943-FDF3-E34866DB7CB9}"/>
              </a:ext>
            </a:extLst>
          </p:cNvPr>
          <p:cNvSpPr txBox="1"/>
          <p:nvPr/>
        </p:nvSpPr>
        <p:spPr>
          <a:xfrm>
            <a:off x="8191315" y="1372173"/>
            <a:ext cx="385164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6C3A6B"/>
                </a:solidFill>
              </a:rPr>
              <a:t>Kishay</a:t>
            </a:r>
            <a:r>
              <a:rPr lang="en-US" sz="1600" b="1" dirty="0">
                <a:solidFill>
                  <a:srgbClr val="6C3A6B"/>
                </a:solidFill>
              </a:rPr>
              <a:t> Flansburg (top): </a:t>
            </a:r>
            <a:r>
              <a:rPr lang="en-US" sz="1600" b="1" dirty="0"/>
              <a:t>Association Between Sugar-Sweetened Beverage Consumption and Short Sleep Duration Among U.S. Adolescents: Findings from the Behavioral Risk and Impact on General health (BRIGHT) Study</a:t>
            </a:r>
            <a:endParaRPr lang="en-US" sz="1600" dirty="0"/>
          </a:p>
        </p:txBody>
      </p:sp>
      <p:pic>
        <p:nvPicPr>
          <p:cNvPr id="7" name="Picture 6" descr="Headshot of Sandra Owusu">
            <a:extLst>
              <a:ext uri="{FF2B5EF4-FFF2-40B4-BE49-F238E27FC236}">
                <a16:creationId xmlns:a16="http://schemas.microsoft.com/office/drawing/2014/main" id="{0376F87E-DB70-72FE-3679-045732AC032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10981" y="3756870"/>
            <a:ext cx="1780334" cy="2400617"/>
          </a:xfrm>
          <a:prstGeom prst="rect">
            <a:avLst/>
          </a:prstGeom>
          <a:ln w="19050">
            <a:solidFill>
              <a:srgbClr val="6C3A77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80DC96-5B9D-67D7-0EEE-832C724EEB3D}"/>
              </a:ext>
            </a:extLst>
          </p:cNvPr>
          <p:cNvSpPr txBox="1"/>
          <p:nvPr/>
        </p:nvSpPr>
        <p:spPr>
          <a:xfrm>
            <a:off x="8290737" y="3885390"/>
            <a:ext cx="390126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6C3A6B"/>
                </a:solidFill>
              </a:rPr>
              <a:t>Sandra Owusu (bottom): </a:t>
            </a:r>
            <a:r>
              <a:rPr lang="en-US" b="1" dirty="0"/>
              <a:t>Mental Distress as a Pathway Between Serious Violent Crime and Diabetes: A Longitudinal Analysis and Future Directions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1992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C7421-F784-CFCC-ED15-9A5757BCF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5914" y="1963821"/>
            <a:ext cx="5941489" cy="1102419"/>
          </a:xfr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b="1" kern="1200" dirty="0">
                <a:latin typeface="+mj-lt"/>
                <a:ea typeface="+mj-ea"/>
                <a:cs typeface="+mj-cs"/>
              </a:rPr>
              <a:t>5 Science Advances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BF17AD-A4F4-C58C-3F10-435A1C950DAA}"/>
              </a:ext>
            </a:extLst>
          </p:cNvPr>
          <p:cNvSpPr txBox="1"/>
          <p:nvPr/>
        </p:nvSpPr>
        <p:spPr bwMode="auto">
          <a:xfrm>
            <a:off x="5685913" y="3458289"/>
            <a:ext cx="4195066" cy="1727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 eaLnBrk="1" hangingPunct="1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en-US" sz="2000" b="1" kern="1200" dirty="0">
                <a:latin typeface="+mn-lt"/>
                <a:ea typeface="+mn-ea"/>
                <a:cs typeface="+mn-cs"/>
              </a:rPr>
              <a:t>Clinical decision aids</a:t>
            </a:r>
          </a:p>
          <a:p>
            <a:pPr marL="285750" indent="-285750" eaLnBrk="1" hangingPunct="1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en-US" sz="2000" b="1" kern="1200" dirty="0">
                <a:latin typeface="+mn-lt"/>
                <a:ea typeface="+mn-ea"/>
                <a:cs typeface="+mn-cs"/>
              </a:rPr>
              <a:t>Heart failure treatment</a:t>
            </a:r>
          </a:p>
          <a:p>
            <a:pPr marL="285750" indent="-285750" eaLnBrk="1" hangingPunct="1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en-US" sz="2000" b="1" kern="1200" dirty="0">
                <a:latin typeface="+mn-lt"/>
                <a:ea typeface="+mn-ea"/>
                <a:cs typeface="+mn-cs"/>
              </a:rPr>
              <a:t>Telomere length</a:t>
            </a:r>
          </a:p>
        </p:txBody>
      </p:sp>
    </p:spTree>
    <p:extLst>
      <p:ext uri="{BB962C8B-B14F-4D97-AF65-F5344CB8AC3E}">
        <p14:creationId xmlns:p14="http://schemas.microsoft.com/office/powerpoint/2010/main" val="31935396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BFF48-F789-4893-9D11-B6B61B8BF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044" y="194634"/>
            <a:ext cx="9144000" cy="82296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Social Needs Informed Decision Support</a:t>
            </a:r>
            <a:br>
              <a:rPr lang="en-US" sz="3200" b="1" dirty="0"/>
            </a:br>
            <a:r>
              <a:rPr lang="en-US" sz="3200" b="1" dirty="0"/>
              <a:t>and Blood Pressure Control in Primary Care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9AA6D9-B9BE-4B52-9CB2-5CDB384B4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257" y="1174526"/>
            <a:ext cx="8109858" cy="5238795"/>
          </a:xfrm>
        </p:spPr>
        <p:txBody>
          <a:bodyPr>
            <a:noAutofit/>
          </a:bodyPr>
          <a:lstStyle/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6B"/>
              </a:buClr>
              <a:buChar char="•"/>
            </a:pPr>
            <a:r>
              <a:rPr lang="en-US" sz="2100" b="1" dirty="0"/>
              <a:t>Adverse social needs (e.g., food insecurity) make chronic diseases harder to manage</a:t>
            </a:r>
          </a:p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6B"/>
              </a:buClr>
              <a:buChar char="•"/>
            </a:pPr>
            <a:r>
              <a:rPr lang="en-US" sz="2100" b="1" dirty="0"/>
              <a:t>Unclear whether social clinical decision support tools within electronic health records (EHRs) can inform care and improve patient outcomes</a:t>
            </a:r>
          </a:p>
          <a:p>
            <a:pPr marL="342900" lvl="1" indent="-22860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100" b="1" dirty="0">
                <a:cs typeface="Arial"/>
              </a:rPr>
              <a:t>Clinical trial (50 community-based clinics): </a:t>
            </a:r>
            <a:r>
              <a:rPr lang="en-US" sz="2100" b="1" dirty="0"/>
              <a:t>12 months in 2023–2024; 79,030 adults, most experiencing poverty</a:t>
            </a:r>
          </a:p>
          <a:p>
            <a:pPr marL="428625" lvl="2" indent="-22860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  <a:cs typeface="Arial"/>
              </a:rPr>
              <a:t>Blood pressure control improved more </a:t>
            </a:r>
            <a:r>
              <a:rPr lang="en-US" sz="1900" b="1" dirty="0">
                <a:solidFill>
                  <a:schemeClr val="tx1"/>
                </a:solidFill>
              </a:rPr>
              <a:t>when the tool was used (56.0% to 60.3%) though HbA1c did not improve significantly</a:t>
            </a:r>
          </a:p>
          <a:p>
            <a:pPr marL="285750" lvl="1" indent="-17145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</a:pPr>
            <a:r>
              <a:rPr lang="en-US" sz="2100" b="1" dirty="0"/>
              <a:t>The tools increased how often social needs were documented during patient visits (21.3% of intervention visits compared with 8.5% of control visits)</a:t>
            </a:r>
          </a:p>
          <a:p>
            <a:pPr marL="342900" lvl="1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marL="747713" lvl="1" indent="-7477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1200" b="1" dirty="0"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9EF677-1D27-72A7-9E45-F83382168EBA}"/>
              </a:ext>
            </a:extLst>
          </p:cNvPr>
          <p:cNvSpPr txBox="1"/>
          <p:nvPr/>
        </p:nvSpPr>
        <p:spPr>
          <a:xfrm>
            <a:off x="109184" y="5384289"/>
            <a:ext cx="8858528" cy="1272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lvl="1" indent="-285750" eaLnBrk="1" hangingPunct="1"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6C3A77"/>
                </a:solidFill>
                <a:latin typeface="+mn-lt"/>
              </a:rPr>
              <a:t>Potentially scalable way to incorporate social risk information into chronic disease management in safety-net settings; may help health care teams recognize and respond to them during care.</a:t>
            </a:r>
          </a:p>
          <a:p>
            <a:pPr marL="400050" lvl="1" indent="-285750" eaLnBrk="1" hangingPunct="1"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Wingdings" panose="05000000000000000000" pitchFamily="2" charset="2"/>
              <a:buChar char="ü"/>
            </a:pPr>
            <a:endParaRPr lang="en-US" sz="1600" b="1" dirty="0">
              <a:solidFill>
                <a:srgbClr val="6C3A77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7377B7-59A1-4A07-A3C0-BAFE751F98C3}"/>
              </a:ext>
            </a:extLst>
          </p:cNvPr>
          <p:cNvSpPr txBox="1"/>
          <p:nvPr/>
        </p:nvSpPr>
        <p:spPr>
          <a:xfrm>
            <a:off x="8782627" y="1270062"/>
            <a:ext cx="2926080" cy="40626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6C3A6B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sz="2400" dirty="0"/>
              <a:t>Embedding social needs data into clinical workflows can be used to inform care and may help reduce disparities in chronic disease outcomes.</a:t>
            </a:r>
          </a:p>
          <a:p>
            <a:pPr algn="ctr"/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8C354C-FD43-4EB4-A20E-B3AA2454639F}"/>
              </a:ext>
            </a:extLst>
          </p:cNvPr>
          <p:cNvSpPr txBox="1"/>
          <p:nvPr/>
        </p:nvSpPr>
        <p:spPr>
          <a:xfrm>
            <a:off x="8618167" y="6259432"/>
            <a:ext cx="301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Grant No. R01MD014886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6B8DBC-5B17-4E4C-9017-6618702BCD6D}"/>
              </a:ext>
            </a:extLst>
          </p:cNvPr>
          <p:cNvSpPr txBox="1"/>
          <p:nvPr/>
        </p:nvSpPr>
        <p:spPr>
          <a:xfrm>
            <a:off x="8601026" y="5890101"/>
            <a:ext cx="3332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/>
              <a:t>McGrath, B. et al. [</a:t>
            </a:r>
            <a:r>
              <a:rPr lang="en-US" sz="1400" i="1" dirty="0">
                <a:hlinkClick r:id="rId3"/>
              </a:rPr>
              <a:t>Ann Fam Med</a:t>
            </a:r>
            <a:r>
              <a:rPr lang="en-US" sz="1400" dirty="0"/>
              <a:t>] 2026.</a:t>
            </a:r>
          </a:p>
          <a:p>
            <a:pPr algn="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08801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30ABD-A62D-7EA5-5F92-41E9A80FF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A8AB119-F8DC-C020-6574-A684C3500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319" y="-12345"/>
            <a:ext cx="8959361" cy="1115415"/>
          </a:xfrm>
        </p:spPr>
        <p:txBody>
          <a:bodyPr wrap="square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500" b="1" dirty="0"/>
              <a:t>White House Appoints New CDC Director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F20BC99-01B1-14C8-9005-A6452CB91F4F}"/>
              </a:ext>
            </a:extLst>
          </p:cNvPr>
          <p:cNvSpPr txBox="1">
            <a:spLocks/>
          </p:cNvSpPr>
          <p:nvPr/>
        </p:nvSpPr>
        <p:spPr bwMode="auto">
          <a:xfrm>
            <a:off x="495676" y="1507692"/>
            <a:ext cx="6341059" cy="454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LucidaGrande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LucidaGrande" charset="0"/>
              <a:buChar char="⁃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600" b="1" u="sng" dirty="0"/>
              <a:t>Erica G. Schwartz, MD</a:t>
            </a:r>
            <a:r>
              <a:rPr lang="en-US" sz="2600" b="1" dirty="0"/>
              <a:t> sworn in as new Director of the Centers for Disease Control (CDC) on Aug. 5, 2026</a:t>
            </a:r>
          </a:p>
          <a:p>
            <a:pPr marL="228600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600" b="1" dirty="0"/>
              <a:t>Previously served as the US Deputy Surgeon General with the rank of rear admiral in the US Public Health Service Commissioned Corps</a:t>
            </a:r>
          </a:p>
          <a:p>
            <a:pPr marL="228600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600" b="1" dirty="0"/>
              <a:t>Dr. Jay Bhattacharya has returned full time as NIH Director</a:t>
            </a:r>
          </a:p>
          <a:p>
            <a:pPr marL="228600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endParaRPr lang="en-US" sz="2600" b="1" dirty="0"/>
          </a:p>
          <a:p>
            <a:pPr marL="228600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endParaRPr lang="en-US" sz="2600" b="1" dirty="0"/>
          </a:p>
          <a:p>
            <a:pPr marL="742950" lvl="1" indent="-228600" defTabSz="91440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6D3A77"/>
              </a:buClr>
              <a:buSzPct val="120000"/>
              <a:buFont typeface="Arial" panose="020B0604020202020204" pitchFamily="34" charset="0"/>
              <a:buChar char="•"/>
            </a:pPr>
            <a:endParaRPr lang="en-US" sz="2600" b="1" dirty="0"/>
          </a:p>
        </p:txBody>
      </p:sp>
      <p:pic>
        <p:nvPicPr>
          <p:cNvPr id="7" name="Picture 6" descr="Headshot of Erica Schwartz">
            <a:extLst>
              <a:ext uri="{FF2B5EF4-FFF2-40B4-BE49-F238E27FC236}">
                <a16:creationId xmlns:a16="http://schemas.microsoft.com/office/drawing/2014/main" id="{F8E63D2D-9E62-58B7-DBD2-BC222907BD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148" y="1688245"/>
            <a:ext cx="3102237" cy="3084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77100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BF6BF-624E-2BD7-E437-C475E12AA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BECE6-266F-E877-0808-69536D9A7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240" y="36618"/>
            <a:ext cx="8818880" cy="1034573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Most Clinicians Found a New Tool for Prescribing Exercise Helpful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AEF6B-BB73-251A-00DD-995FF5813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9" y="1209277"/>
            <a:ext cx="8501742" cy="4616308"/>
          </a:xfrm>
        </p:spPr>
        <p:txBody>
          <a:bodyPr>
            <a:noAutofit/>
          </a:bodyPr>
          <a:lstStyle/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Over 4 million breast cancer survivors live in the US, but fewer than 60% exercise enough to support their recovery — especially those with lower incomes or in rural areas.</a:t>
            </a:r>
          </a:p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Study built and tested a new clinical tool that helps clinicians give survivors personalized exercise plans.</a:t>
            </a:r>
          </a:p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69 healthcare providers and 26 survivors who weren't meeting exercise guidelines tried the tool and gave feedback.</a:t>
            </a:r>
          </a:p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About 9 in 10 providers and survivors found it useful, and roughly 85% said it boosted their confidence to talk about exercise.</a:t>
            </a:r>
          </a:p>
          <a:p>
            <a:pPr marL="400050" lvl="1" indent="-28575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6C3A6B"/>
                </a:solidFill>
              </a:rPr>
              <a:t>The tool has potential to increase exercise among breast cancer survivors.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9ECD67-FEF8-A8DC-3A0D-052285749D39}"/>
              </a:ext>
            </a:extLst>
          </p:cNvPr>
          <p:cNvSpPr txBox="1"/>
          <p:nvPr/>
        </p:nvSpPr>
        <p:spPr>
          <a:xfrm>
            <a:off x="9212448" y="1068727"/>
            <a:ext cx="2785788" cy="48320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r>
              <a:rPr lang="en-US" sz="2000" dirty="0">
                <a:solidFill>
                  <a:srgbClr val="000000"/>
                </a:solidFill>
              </a:rPr>
              <a:t>First-of-its-kind clinical tool to help clinicians and breast cancer survivors leverage a </a:t>
            </a:r>
            <a:r>
              <a:rPr lang="en-US" sz="2000" b="1" dirty="0">
                <a:solidFill>
                  <a:srgbClr val="000000"/>
                </a:solidFill>
              </a:rPr>
              <a:t>teachable moment </a:t>
            </a:r>
            <a:r>
              <a:rPr lang="en-US" sz="2000" dirty="0">
                <a:solidFill>
                  <a:srgbClr val="000000"/>
                </a:solidFill>
              </a:rPr>
              <a:t>to promote exercise.</a:t>
            </a:r>
          </a:p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endParaRPr lang="en-US" sz="2000" dirty="0">
              <a:solidFill>
                <a:srgbClr val="000000"/>
              </a:solidFill>
              <a:cs typeface="Arial"/>
            </a:endParaRPr>
          </a:p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endParaRPr lang="en-US" sz="2000" dirty="0">
              <a:solidFill>
                <a:srgbClr val="000000"/>
              </a:solidFill>
              <a:cs typeface="Arial"/>
            </a:endParaRPr>
          </a:p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endParaRPr lang="en-US" sz="2000" dirty="0">
              <a:solidFill>
                <a:srgbClr val="000000"/>
              </a:solidFill>
              <a:cs typeface="Arial"/>
            </a:endParaRPr>
          </a:p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endParaRPr lang="en-US" sz="2000" dirty="0">
              <a:solidFill>
                <a:srgbClr val="000000"/>
              </a:solidFill>
              <a:cs typeface="Arial"/>
            </a:endParaRPr>
          </a:p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endParaRPr lang="en-US" sz="2000" dirty="0">
              <a:solidFill>
                <a:srgbClr val="000000"/>
              </a:solidFill>
              <a:cs typeface="Arial"/>
            </a:endParaRPr>
          </a:p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endParaRPr lang="en-US" sz="2000" dirty="0">
              <a:solidFill>
                <a:srgbClr val="000000"/>
              </a:solidFill>
              <a:cs typeface="Arial"/>
            </a:endParaRPr>
          </a:p>
          <a:p>
            <a:pPr>
              <a:defRPr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3" name="Picture 12" descr="Image of a clinical tool page labeled Staying Active After Breast Cancer Treatment">
            <a:extLst>
              <a:ext uri="{FF2B5EF4-FFF2-40B4-BE49-F238E27FC236}">
                <a16:creationId xmlns:a16="http://schemas.microsoft.com/office/drawing/2014/main" id="{1EA6B4B3-EB71-7A61-009C-13FD184338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6454" y="3309255"/>
            <a:ext cx="2397777" cy="24845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6B1CF1-2C42-EF7E-FA92-849BD10F49E1}"/>
              </a:ext>
            </a:extLst>
          </p:cNvPr>
          <p:cNvSpPr txBox="1"/>
          <p:nvPr/>
        </p:nvSpPr>
        <p:spPr>
          <a:xfrm>
            <a:off x="5927784" y="5963671"/>
            <a:ext cx="56256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Tian E, …, Jayasekera J. </a:t>
            </a:r>
            <a:r>
              <a:rPr lang="en-US" sz="1400" i="1" dirty="0">
                <a:solidFill>
                  <a:srgbClr val="333333"/>
                </a:solidFill>
                <a:hlinkClick r:id="rId4"/>
              </a:rPr>
              <a:t>JMIR Form Res</a:t>
            </a:r>
            <a:r>
              <a:rPr lang="en-US" sz="1400" i="1" dirty="0">
                <a:solidFill>
                  <a:srgbClr val="333333"/>
                </a:solidFill>
              </a:rPr>
              <a:t>.</a:t>
            </a:r>
            <a:r>
              <a:rPr lang="en-US" sz="1400" i="1" dirty="0">
                <a:solidFill>
                  <a:srgbClr val="000000"/>
                </a:solidFill>
              </a:rPr>
              <a:t> </a:t>
            </a:r>
            <a:r>
              <a:rPr lang="en-US" sz="1400" dirty="0">
                <a:solidFill>
                  <a:srgbClr val="000000"/>
                </a:solidFill>
              </a:rPr>
              <a:t>2026.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897B43-5451-57D9-E334-ABEBB19056C4}"/>
              </a:ext>
            </a:extLst>
          </p:cNvPr>
          <p:cNvSpPr txBox="1"/>
          <p:nvPr/>
        </p:nvSpPr>
        <p:spPr>
          <a:xfrm>
            <a:off x="8944071" y="6411472"/>
            <a:ext cx="301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No. ZIA MD000022</a:t>
            </a:r>
          </a:p>
        </p:txBody>
      </p:sp>
    </p:spTree>
    <p:extLst>
      <p:ext uri="{BB962C8B-B14F-4D97-AF65-F5344CB8AC3E}">
        <p14:creationId xmlns:p14="http://schemas.microsoft.com/office/powerpoint/2010/main" val="15200459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6DB9C-B516-15F1-E322-1F737C292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7F5BA-832D-C08E-23D4-68FE009EF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00250"/>
            <a:ext cx="11860484" cy="964526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ea typeface="+mj-lt"/>
                <a:cs typeface="+mj-lt"/>
              </a:rPr>
              <a:t>Digital Decision Aid to Improve Lupus Patient Care</a:t>
            </a:r>
            <a:endParaRPr lang="en-US" sz="3200" b="1" dirty="0"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F0F2AF-9C6A-D3C4-3F27-C2337C64F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9" y="978742"/>
            <a:ext cx="8591472" cy="5107586"/>
          </a:xfrm>
        </p:spPr>
        <p:txBody>
          <a:bodyPr>
            <a:noAutofit/>
          </a:bodyPr>
          <a:lstStyle/>
          <a:p>
            <a:pPr marL="257175" lvl="1" indent="-17145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>
                <a:latin typeface="+mj-lt"/>
              </a:rPr>
              <a:t>Health disparities in lupus exist by income, education, and race/ethnicity</a:t>
            </a:r>
          </a:p>
          <a:p>
            <a:pPr marL="257175" lvl="1" indent="-17145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>
                <a:latin typeface="+mj-lt"/>
              </a:rPr>
              <a:t>Study evaluated the real-world implementation of an evidence-based decision aid among people with systematic lupus erythematosus (SLE)</a:t>
            </a:r>
            <a:endParaRPr lang="en-US" sz="2200" b="1" dirty="0">
              <a:solidFill>
                <a:srgbClr val="1B1B1B"/>
              </a:solidFill>
              <a:latin typeface="+mj-lt"/>
              <a:cs typeface="Arial"/>
            </a:endParaRPr>
          </a:p>
          <a:p>
            <a:pPr marL="257175" lvl="1" indent="-17145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1,895 patients (93.3% female, 45.1% Black) across 15 US sites </a:t>
            </a:r>
            <a:r>
              <a:rPr lang="en-US" sz="2200" b="1" dirty="0">
                <a:ea typeface="+mn-lt"/>
                <a:cs typeface="+mn-lt"/>
              </a:rPr>
              <a:t>were assigned to use a Full (detailed) or Lite (basic) digital aid to improve SLE disease management</a:t>
            </a:r>
          </a:p>
          <a:p>
            <a:pPr marL="257175" lvl="1" indent="-17145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B1B1B"/>
                </a:solidFill>
                <a:ea typeface="+mn-lt"/>
                <a:cs typeface="+mn-lt"/>
              </a:rPr>
              <a:t>There were high ratings for patient-provider care, communications and use of the tool; those using the Full version felt significantly more prepared to make treatment choices</a:t>
            </a:r>
            <a:endParaRPr lang="en-US" sz="2200" b="1" dirty="0">
              <a:solidFill>
                <a:srgbClr val="1B1B1B"/>
              </a:solidFill>
              <a:latin typeface="Arial"/>
              <a:cs typeface="Arial"/>
            </a:endParaRPr>
          </a:p>
          <a:p>
            <a:pPr marL="257175" lvl="1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1B1B1B"/>
              </a:solidFill>
            </a:endParaRPr>
          </a:p>
          <a:p>
            <a:pPr marL="257175" lvl="1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1B1B1B"/>
              </a:solidFill>
              <a:latin typeface="Arial"/>
              <a:cs typeface="Arial"/>
            </a:endParaRPr>
          </a:p>
          <a:p>
            <a:pPr marL="257175" lvl="1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1B1B1B"/>
              </a:solidFill>
              <a:latin typeface="Arial"/>
              <a:cs typeface="Arial"/>
            </a:endParaRPr>
          </a:p>
          <a:p>
            <a:pPr marL="257175" lvl="1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1B1B1B"/>
              </a:solidFill>
              <a:latin typeface="Arial"/>
              <a:cs typeface="Arial"/>
            </a:endParaRPr>
          </a:p>
          <a:p>
            <a:pPr marL="257175" lvl="1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1B1B1B"/>
              </a:solidFill>
              <a:latin typeface="+mj-lt"/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85725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None/>
            </a:pPr>
            <a:endParaRPr lang="en-US" sz="2200" b="1" dirty="0">
              <a:cs typeface="Arial"/>
            </a:endParaRPr>
          </a:p>
          <a:p>
            <a:pPr marL="257175" lvl="1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>
                <a:cs typeface="Arial"/>
              </a:rPr>
              <a:t>`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676543-5F91-486A-A7F3-EF3FA9EEB3AC}"/>
              </a:ext>
            </a:extLst>
          </p:cNvPr>
          <p:cNvSpPr txBox="1"/>
          <p:nvPr/>
        </p:nvSpPr>
        <p:spPr>
          <a:xfrm>
            <a:off x="9048673" y="1125450"/>
            <a:ext cx="2646745" cy="317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6C3A6B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 defTabSz="342900"/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Implementing a tailored, digital SLE decision aid is a highly viable, scalable strategy to improve patient-centered lupus disease management and foster clinical communication.</a:t>
            </a:r>
            <a:endParaRPr lang="en-US" sz="2000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872584-EAEA-4712-3CD8-1D2AAC3299E9}"/>
              </a:ext>
            </a:extLst>
          </p:cNvPr>
          <p:cNvSpPr txBox="1"/>
          <p:nvPr/>
        </p:nvSpPr>
        <p:spPr>
          <a:xfrm>
            <a:off x="3438685" y="5161995"/>
            <a:ext cx="885852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00050" lvl="1" indent="-285750" eaLnBrk="1" hangingPunct="1"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6C3A77"/>
                </a:solidFill>
                <a:latin typeface="+mn-lt"/>
              </a:rPr>
              <a:t>The decision aid is practical to roll out and highly acceptable for improving lupus disease management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CE3CBB-E4DE-BD57-B0D4-A1E7B805D6FE}"/>
              </a:ext>
            </a:extLst>
          </p:cNvPr>
          <p:cNvSpPr txBox="1"/>
          <p:nvPr/>
        </p:nvSpPr>
        <p:spPr>
          <a:xfrm>
            <a:off x="7636108" y="5955356"/>
            <a:ext cx="3932644" cy="4693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US" sz="1400" dirty="0">
                <a:latin typeface="Arial"/>
                <a:cs typeface="Arial"/>
              </a:rPr>
              <a:t>Singh JA, et al.. </a:t>
            </a:r>
            <a:r>
              <a:rPr lang="en-US" sz="1400" dirty="0">
                <a:latin typeface="Arial"/>
                <a:cs typeface="Arial"/>
                <a:hlinkClick r:id="rId3"/>
              </a:rPr>
              <a:t>Lancet Rheumatol</a:t>
            </a:r>
            <a:r>
              <a:rPr lang="en-US" sz="1400" dirty="0">
                <a:latin typeface="Arial"/>
                <a:cs typeface="Arial"/>
              </a:rPr>
              <a:t>. 2026</a:t>
            </a:r>
            <a:endParaRPr lang="en-US" sz="1400" b="1" dirty="0">
              <a:solidFill>
                <a:srgbClr val="1B1B1B"/>
              </a:solidFill>
              <a:latin typeface="Arial"/>
              <a:cs typeface="Arial"/>
            </a:endParaRPr>
          </a:p>
          <a:p>
            <a:pPr algn="r" defTabSz="342900"/>
            <a:r>
              <a:rPr lang="en-US" sz="105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EF2439-15C6-6D59-69B5-4EA8E943F6F8}"/>
              </a:ext>
            </a:extLst>
          </p:cNvPr>
          <p:cNvSpPr txBox="1"/>
          <p:nvPr/>
        </p:nvSpPr>
        <p:spPr>
          <a:xfrm>
            <a:off x="8191763" y="6336780"/>
            <a:ext cx="255846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342900"/>
            <a:r>
              <a:rPr lang="en-US" sz="1400" dirty="0">
                <a:solidFill>
                  <a:srgbClr val="000000"/>
                </a:solidFill>
                <a:latin typeface="Arial"/>
                <a:cs typeface="Arial"/>
              </a:rPr>
              <a:t>Grant No. R01MD015395 </a:t>
            </a:r>
          </a:p>
        </p:txBody>
      </p:sp>
    </p:spTree>
    <p:extLst>
      <p:ext uri="{BB962C8B-B14F-4D97-AF65-F5344CB8AC3E}">
        <p14:creationId xmlns:p14="http://schemas.microsoft.com/office/powerpoint/2010/main" val="466763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7D223-6FDB-B9FD-32EF-9385081B3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9CEFF-B677-8D38-BE64-0B6E3C14A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-163776"/>
            <a:ext cx="9143999" cy="111117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Polypill Treatment Improved Heart Function in Low-Resource Heart Failure Patients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D40E8-B4AD-B338-90C1-665871EE9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1" y="1039995"/>
            <a:ext cx="8659542" cy="3870290"/>
          </a:xfrm>
        </p:spPr>
        <p:txBody>
          <a:bodyPr>
            <a:noAutofit/>
          </a:bodyPr>
          <a:lstStyle/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Heart failure is rising among younger adults in the US. This clinical trial tested a single pill combining multiple heart medications for low-resourced heart failure patients in North Texas.</a:t>
            </a:r>
          </a:p>
          <a:p>
            <a:pPr marL="942975" lvl="1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000" b="1" dirty="0"/>
              <a:t>N = 212 (median age 54 </a:t>
            </a:r>
            <a:r>
              <a:rPr lang="en-US" sz="2000" b="1" dirty="0" err="1"/>
              <a:t>yo</a:t>
            </a:r>
            <a:r>
              <a:rPr lang="en-US" sz="2000" b="1" dirty="0"/>
              <a:t>, 22% female, 54% Black, 33% Hispanic, most uninsured or on county health programs) </a:t>
            </a:r>
          </a:p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Randomized to polypill therapy or enhanced usual care. </a:t>
            </a:r>
          </a:p>
          <a:p>
            <a:pPr marL="342900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At 6 months, the polypill group had greater improvement in cardiac function:</a:t>
            </a:r>
          </a:p>
          <a:p>
            <a:pPr marL="942975" lvl="1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b="1" dirty="0"/>
              <a:t>Improved ejection fraction </a:t>
            </a:r>
          </a:p>
          <a:p>
            <a:pPr marL="942975" lvl="1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b="1" dirty="0"/>
              <a:t>60% lower rate of heart failure hospitalizations or emergency department visits. </a:t>
            </a:r>
          </a:p>
          <a:p>
            <a:pPr marL="942975" lvl="1" indent="-228600">
              <a:lnSpc>
                <a:spcPct val="100000"/>
              </a:lnSpc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b="1" dirty="0"/>
              <a:t>Higher medication adherence (polypill, 79% vs. 54%, enhanced usual care).</a:t>
            </a:r>
          </a:p>
          <a:p>
            <a:pPr marL="400050" lvl="1" indent="-28575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6C3A6B"/>
                </a:solidFill>
              </a:rPr>
              <a:t>Polypill option provided statistically and clinically significant benefits, with potentially far-reaching implications for other polypill regimens for other medical conditions.</a:t>
            </a:r>
          </a:p>
          <a:p>
            <a:pPr marL="257175" lvl="1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4CADDA-A176-ABA0-FC3C-89C29DE894F9}"/>
              </a:ext>
            </a:extLst>
          </p:cNvPr>
          <p:cNvSpPr txBox="1"/>
          <p:nvPr/>
        </p:nvSpPr>
        <p:spPr>
          <a:xfrm>
            <a:off x="9405533" y="1367546"/>
            <a:ext cx="2287466" cy="387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6C3A6B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This trial showed that a combination pill for heart failure led to </a:t>
            </a:r>
            <a:r>
              <a:rPr lang="en-US" sz="1900" b="1" dirty="0">
                <a:solidFill>
                  <a:srgbClr val="000000"/>
                </a:solidFill>
                <a:latin typeface="Arial"/>
                <a:cs typeface="Arial"/>
              </a:rPr>
              <a:t>significant improvement </a:t>
            </a: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in cardiac function compared to enhanced usual care, in patients facing socioeconomic or other challenges to treatment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0AF14B-E654-D8A3-1C89-C335355160EE}"/>
              </a:ext>
            </a:extLst>
          </p:cNvPr>
          <p:cNvSpPr txBox="1"/>
          <p:nvPr/>
        </p:nvSpPr>
        <p:spPr>
          <a:xfrm>
            <a:off x="9073199" y="5961197"/>
            <a:ext cx="2952134" cy="253916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algn="r" defTabSz="342900"/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Pandey, A., et al.,</a:t>
            </a:r>
            <a:r>
              <a:rPr lang="en-US" sz="1200" i="1" dirty="0">
                <a:solidFill>
                  <a:srgbClr val="333333"/>
                </a:solidFill>
                <a:latin typeface="Arial"/>
                <a:cs typeface="Arial"/>
              </a:rPr>
              <a:t> [</a:t>
            </a:r>
            <a:r>
              <a:rPr lang="en-US" sz="1200" i="1" dirty="0">
                <a:solidFill>
                  <a:srgbClr val="333333"/>
                </a:solidFill>
                <a:latin typeface="Arial"/>
                <a:cs typeface="Arial"/>
                <a:hlinkClick r:id="rId3"/>
              </a:rPr>
              <a:t>Nat Med.</a:t>
            </a:r>
            <a:r>
              <a:rPr lang="en-US" sz="1200" i="1" dirty="0">
                <a:solidFill>
                  <a:srgbClr val="333333"/>
                </a:solidFill>
                <a:latin typeface="Arial"/>
                <a:cs typeface="Arial"/>
              </a:rPr>
              <a:t>].</a:t>
            </a:r>
            <a:r>
              <a:rPr lang="en-US" sz="1200" i="1" dirty="0">
                <a:solidFill>
                  <a:srgbClr val="000000"/>
                </a:solidFill>
                <a:latin typeface="Arial"/>
                <a:cs typeface="Arial"/>
              </a:rPr>
              <a:t> 2026</a:t>
            </a: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7F207C-848D-F218-1F09-8548BFDE1BE2}"/>
              </a:ext>
            </a:extLst>
          </p:cNvPr>
          <p:cNvSpPr txBox="1"/>
          <p:nvPr/>
        </p:nvSpPr>
        <p:spPr>
          <a:xfrm>
            <a:off x="9501069" y="6382866"/>
            <a:ext cx="2316480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342900"/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Grant No. R01MD017529</a:t>
            </a:r>
          </a:p>
        </p:txBody>
      </p:sp>
    </p:spTree>
    <p:extLst>
      <p:ext uri="{BB962C8B-B14F-4D97-AF65-F5344CB8AC3E}">
        <p14:creationId xmlns:p14="http://schemas.microsoft.com/office/powerpoint/2010/main" val="35156602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2E905-A356-96C3-A6F3-B50EBD520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4676672-B063-0B2C-DC4A-5DB8FFCEF0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1700883" y="0"/>
            <a:ext cx="8796866" cy="933642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 kern="1200">
                <a:solidFill>
                  <a:srgbClr val="6C3A7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6C3A77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C3A7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More Unhealthy Food Stores and Higher Population Density Linked to Faster Cellular Aging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ABA876D-8983-E029-82EB-A13A899A3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 bwMode="auto">
          <a:xfrm>
            <a:off x="579665" y="1169684"/>
            <a:ext cx="7461837" cy="462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None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0075" indent="-257175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6C3A6B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00"/>
                </a:solidFill>
                <a:latin typeface="Arial"/>
              </a:rPr>
              <a:t>Faster cellular aging increases risk for cancer and cardiometabolic disease, especially among Black/African American adults.</a:t>
            </a:r>
          </a:p>
          <a:p>
            <a:pPr marL="342900" indent="-342900">
              <a:buClr>
                <a:srgbClr val="6C3A6B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00"/>
                </a:solidFill>
                <a:latin typeface="Arial"/>
              </a:rPr>
              <a:t>Study included 2,174 Black/African American adults in the Jackson Heart Study, using telomere length as a marker of cellular aging.</a:t>
            </a:r>
          </a:p>
          <a:p>
            <a:pPr marL="342900" indent="-342900">
              <a:buClr>
                <a:srgbClr val="6C3A6B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00"/>
                </a:solidFill>
                <a:latin typeface="Arial"/>
              </a:rPr>
              <a:t>Black/African American women living in neighborhoods with more unhealthy food stores and higher population density had shorter telomeres.</a:t>
            </a:r>
          </a:p>
          <a:p>
            <a:pPr marL="342900" indent="-342900">
              <a:buClr>
                <a:srgbClr val="6C3A6B"/>
              </a:buClr>
              <a:buFont typeface="Wingdings" panose="05000000000000000000" pitchFamily="2" charset="2"/>
              <a:buChar char="ü"/>
              <a:defRPr/>
            </a:pPr>
            <a:r>
              <a:rPr lang="en-US" sz="2400" b="1" dirty="0">
                <a:solidFill>
                  <a:srgbClr val="6C3A77"/>
                </a:solidFill>
                <a:latin typeface="Arial"/>
              </a:rPr>
              <a:t>Findings suggest neighborhood environments may influence biological aging and disease risk.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33AB52-27FD-5895-C4B8-051155AEC152}"/>
              </a:ext>
            </a:extLst>
          </p:cNvPr>
          <p:cNvSpPr txBox="1"/>
          <p:nvPr/>
        </p:nvSpPr>
        <p:spPr>
          <a:xfrm>
            <a:off x="252770" y="5880818"/>
            <a:ext cx="2542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000000"/>
                </a:solidFill>
                <a:latin typeface="Arial"/>
                <a:ea typeface="Malgun Gothic" panose="020B0503020000020004" pitchFamily="34" charset="-127"/>
              </a:rPr>
              <a:t>Grant No. ZIA MD000020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F3DA2B-1E1E-419B-F731-00A5A6579C74}"/>
              </a:ext>
            </a:extLst>
          </p:cNvPr>
          <p:cNvSpPr txBox="1"/>
          <p:nvPr/>
        </p:nvSpPr>
        <p:spPr>
          <a:xfrm>
            <a:off x="8718550" y="1382231"/>
            <a:ext cx="2698066" cy="33547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6C3A77"/>
            </a:solidFill>
          </a:ln>
        </p:spPr>
        <p:txBody>
          <a:bodyPr wrap="square" rtlCol="0">
            <a:spAutoFit/>
          </a:bodyPr>
          <a:lstStyle/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endParaRPr lang="en-US" sz="2400" b="1" dirty="0">
              <a:solidFill>
                <a:srgbClr val="000000"/>
              </a:solidFill>
              <a:cs typeface="Arial"/>
            </a:endParaRPr>
          </a:p>
          <a:p>
            <a:pPr marL="200025" lvl="2" algn="ctr"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defRPr/>
            </a:pPr>
            <a:r>
              <a:rPr lang="en-US" sz="2000" b="1" dirty="0"/>
              <a:t>Building healthier neighborhoods and targeting health screenings could help prevent and diagnosis chronic diseases earlier.</a:t>
            </a:r>
            <a:endParaRPr lang="en-US" sz="2400" b="1" dirty="0">
              <a:solidFill>
                <a:srgbClr val="000000"/>
              </a:solidFill>
              <a:cs typeface="Arial"/>
            </a:endParaRPr>
          </a:p>
          <a:p>
            <a:pPr>
              <a:defRPr/>
            </a:pP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D3409-EFE2-E102-986F-4F934171AE97}"/>
              </a:ext>
            </a:extLst>
          </p:cNvPr>
          <p:cNvSpPr txBox="1"/>
          <p:nvPr/>
        </p:nvSpPr>
        <p:spPr>
          <a:xfrm>
            <a:off x="5793603" y="5873353"/>
            <a:ext cx="61456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Moniruzzaman M, …, Tamura K.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Annals of Behavioral Medicine</a:t>
            </a:r>
            <a:r>
              <a:rPr lang="en-US" sz="1400" dirty="0">
                <a:solidFill>
                  <a:srgbClr val="333333"/>
                </a:solidFill>
              </a:rPr>
              <a:t>. 2026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14760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5940FC7-A55B-E549-419B-4E1F9AE80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16FAF-5AE3-E7A7-CCFF-FF498403B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95143"/>
            <a:ext cx="9144000" cy="822960"/>
          </a:xfrm>
        </p:spPr>
        <p:txBody>
          <a:bodyPr>
            <a:noAutofit/>
          </a:bodyPr>
          <a:lstStyle/>
          <a:p>
            <a:pPr algn="ctr"/>
            <a:r>
              <a:rPr lang="en-US" sz="3200" b="1"/>
              <a:t>Intervention Program to Improve Balance among Older Adults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4C75B2-DDDA-714B-027E-61D2FAC61B1D}"/>
              </a:ext>
            </a:extLst>
          </p:cNvPr>
          <p:cNvSpPr txBox="1"/>
          <p:nvPr/>
        </p:nvSpPr>
        <p:spPr>
          <a:xfrm>
            <a:off x="482126" y="1028991"/>
            <a:ext cx="810032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Falls are a major health risk factor for older adults, often leading to serious injuries, physical limitations and high medical costs</a:t>
            </a:r>
            <a:endParaRPr lang="en-US" sz="2200" b="1" dirty="0">
              <a:cs typeface="Arial"/>
            </a:endParaRPr>
          </a:p>
          <a:p>
            <a:pPr marL="342900" lvl="1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marL="342900" lvl="1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A study tested an 8-week exercise and coaching program (PEER) with 373 older adults in low-income communities in FL, predominately Black or Hispanic women</a:t>
            </a:r>
            <a:endParaRPr lang="en-US" sz="2200" b="1" dirty="0">
              <a:cs typeface="Arial"/>
            </a:endParaRPr>
          </a:p>
          <a:p>
            <a:pPr marL="342900" lvl="1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marL="342900" lvl="1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1" dirty="0"/>
              <a:t>Participants showed some improvement on one component of balance (12% reduction in posture drift) but effects faded after 1 month</a:t>
            </a:r>
            <a:endParaRPr lang="en-US" sz="2200" b="1" dirty="0">
              <a:cs typeface="Arial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1DD38-1372-C9E0-AFF9-BD4E2D23FF26}"/>
              </a:ext>
            </a:extLst>
          </p:cNvPr>
          <p:cNvSpPr txBox="1"/>
          <p:nvPr/>
        </p:nvSpPr>
        <p:spPr>
          <a:xfrm>
            <a:off x="430218" y="5213174"/>
            <a:ext cx="88585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lvl="1" indent="-285750" eaLnBrk="1" hangingPunct="1">
              <a:spcBef>
                <a:spcPts val="750"/>
              </a:spcBef>
              <a:spcAft>
                <a:spcPts val="0"/>
              </a:spcAft>
              <a:buClr>
                <a:srgbClr val="6C3A77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6C3A77"/>
                </a:solidFill>
                <a:latin typeface="+mn-lt"/>
              </a:rPr>
              <a:t>Older adults likely need balance programs with a longer duration and more frequent exercise sessions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C61E39-1B9B-0A4D-B51B-986B4B331821}"/>
              </a:ext>
            </a:extLst>
          </p:cNvPr>
          <p:cNvSpPr txBox="1"/>
          <p:nvPr/>
        </p:nvSpPr>
        <p:spPr>
          <a:xfrm>
            <a:off x="320072" y="5993503"/>
            <a:ext cx="301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Grant No. R01MD018025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09F630-F744-3BAF-A966-9744AB12F231}"/>
              </a:ext>
            </a:extLst>
          </p:cNvPr>
          <p:cNvSpPr txBox="1"/>
          <p:nvPr/>
        </p:nvSpPr>
        <p:spPr>
          <a:xfrm>
            <a:off x="8868012" y="1152930"/>
            <a:ext cx="2841862" cy="317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6C3A77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dirty="0">
                <a:latin typeface="Arial"/>
                <a:cs typeface="Arial"/>
              </a:rPr>
              <a:t>Short balance programs help improve balance temporarily; longer duration and continuous </a:t>
            </a:r>
            <a:endParaRPr lang="en-US" sz="1600" dirty="0"/>
          </a:p>
          <a:p>
            <a:pPr algn="ctr"/>
            <a:r>
              <a:rPr lang="en-US" sz="2000" dirty="0">
                <a:latin typeface="Arial"/>
                <a:cs typeface="Arial"/>
              </a:rPr>
              <a:t>targeted training is needed for sustainable improvements.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DBA79A-FD88-E4BE-1985-DFAE682BC1DF}"/>
              </a:ext>
            </a:extLst>
          </p:cNvPr>
          <p:cNvSpPr txBox="1"/>
          <p:nvPr/>
        </p:nvSpPr>
        <p:spPr>
          <a:xfrm>
            <a:off x="6475927" y="5839614"/>
            <a:ext cx="56256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latin typeface="Arial" panose="020B0604020202020204" pitchFamily="34" charset="0"/>
              </a:rPr>
              <a:t>Suarez, J.R., et al., </a:t>
            </a:r>
            <a:r>
              <a:rPr lang="en-US" sz="1400" i="1" dirty="0">
                <a:solidFill>
                  <a:srgbClr val="333333"/>
                </a:solidFill>
                <a:latin typeface="Arial" panose="020B0604020202020204" pitchFamily="34" charset="0"/>
                <a:hlinkClick r:id="rId3"/>
              </a:rPr>
              <a:t>Geriatrics</a:t>
            </a:r>
            <a:r>
              <a:rPr lang="en-US" sz="1400" i="1" dirty="0">
                <a:solidFill>
                  <a:srgbClr val="333333"/>
                </a:solidFill>
              </a:rPr>
              <a:t>.</a:t>
            </a:r>
            <a:r>
              <a:rPr lang="en-US" sz="1400" i="1" dirty="0"/>
              <a:t> </a:t>
            </a:r>
            <a:r>
              <a:rPr lang="en-US" sz="1400" dirty="0"/>
              <a:t>2026.</a:t>
            </a:r>
          </a:p>
        </p:txBody>
      </p:sp>
    </p:spTree>
    <p:extLst>
      <p:ext uri="{BB962C8B-B14F-4D97-AF65-F5344CB8AC3E}">
        <p14:creationId xmlns:p14="http://schemas.microsoft.com/office/powerpoint/2010/main" val="24592038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 of six colorful boxes with the below words labeling them:&#10;&#10;Inspire, Motivate, Improve, Be Positive, Focus, Be Creative">
            <a:extLst>
              <a:ext uri="{FF2B5EF4-FFF2-40B4-BE49-F238E27FC236}">
                <a16:creationId xmlns:a16="http://schemas.microsoft.com/office/drawing/2014/main" id="{1B00C93B-4BBA-69CA-68CF-3DEA07505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712" y="0"/>
            <a:ext cx="9165361" cy="614437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95B2549-36B6-5B03-327B-37E8FC0627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75102" y="1809750"/>
            <a:ext cx="6999817" cy="1619250"/>
          </a:xfrm>
        </p:spPr>
        <p:txBody>
          <a:bodyPr/>
          <a:lstStyle/>
          <a:p>
            <a:r>
              <a:rPr lang="en-US" sz="6600" dirty="0">
                <a:solidFill>
                  <a:schemeClr val="tx1"/>
                </a:solidFill>
              </a:rPr>
              <a:t>Thank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6600" dirty="0">
                <a:solidFill>
                  <a:schemeClr val="tx1"/>
                </a:solidFill>
              </a:rPr>
              <a:t>you!</a:t>
            </a:r>
          </a:p>
        </p:txBody>
      </p:sp>
    </p:spTree>
    <p:extLst>
      <p:ext uri="{BB962C8B-B14F-4D97-AF65-F5344CB8AC3E}">
        <p14:creationId xmlns:p14="http://schemas.microsoft.com/office/powerpoint/2010/main" val="3129580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B09F7-4728-40AE-97F7-85BBC8D78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C45E3-B8E9-F840-CF17-08CD90AB601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3062" y="234851"/>
            <a:ext cx="1089199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NIH Institute and Center Director Appointments (1 of 2)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FFCF0DB-51AB-D041-C6C4-DE9A56F2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3147" y="1419796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6023ECD-8973-103D-4A8C-CFB4B589B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4582" y="1457721"/>
            <a:ext cx="5015617" cy="19992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" name="Picture 4" descr="Headshot of Courtney Aklin">
            <a:extLst>
              <a:ext uri="{FF2B5EF4-FFF2-40B4-BE49-F238E27FC236}">
                <a16:creationId xmlns:a16="http://schemas.microsoft.com/office/drawing/2014/main" id="{3291B7BE-DD71-D41D-858F-96B5732697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860" y="1619135"/>
            <a:ext cx="1851646" cy="1676448"/>
          </a:xfrm>
          <a:prstGeom prst="flowChartConnector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EE924A-3166-35E5-5AE5-3AC7242CB4DB}"/>
              </a:ext>
            </a:extLst>
          </p:cNvPr>
          <p:cNvSpPr txBox="1"/>
          <p:nvPr/>
        </p:nvSpPr>
        <p:spPr>
          <a:xfrm>
            <a:off x="2846827" y="1772863"/>
            <a:ext cx="3151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b="1" dirty="0"/>
              <a:t>Courtney F. </a:t>
            </a:r>
            <a:r>
              <a:rPr lang="en-US" sz="2000" b="1" dirty="0" err="1"/>
              <a:t>Aklin</a:t>
            </a:r>
            <a:r>
              <a:rPr lang="en-US" sz="2000" b="1" dirty="0"/>
              <a:t>, PhD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dirty="0"/>
              <a:t>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dirty="0"/>
              <a:t>National Institute of Nursing Research (NINR)</a:t>
            </a:r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AF748C2-D7FB-AEA1-14D9-2CEEA8F5B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212760" y="1457718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24861F2-C21C-9576-7F3B-12AF86A27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1038" y="1457719"/>
            <a:ext cx="5037815" cy="20573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0" name="Picture 9" descr="Headshot of Raymond Jacobson">
            <a:extLst>
              <a:ext uri="{FF2B5EF4-FFF2-40B4-BE49-F238E27FC236}">
                <a16:creationId xmlns:a16="http://schemas.microsoft.com/office/drawing/2014/main" id="{BA22EE44-7126-42BB-8D7A-82C006F48A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73519" y="1653308"/>
            <a:ext cx="1632003" cy="1666195"/>
          </a:xfrm>
          <a:prstGeom prst="flowChartConnector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6C7415-79B1-F1DA-D9E3-A3E573F77052}"/>
              </a:ext>
            </a:extLst>
          </p:cNvPr>
          <p:cNvSpPr txBox="1"/>
          <p:nvPr/>
        </p:nvSpPr>
        <p:spPr>
          <a:xfrm>
            <a:off x="8113692" y="1671893"/>
            <a:ext cx="304544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b="1" dirty="0"/>
              <a:t>Raymond Jacobson, PhD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dirty="0"/>
              <a:t>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dirty="0"/>
              <a:t>Center for Scientific Review (CSR)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72BCE6-6BDA-6DD8-E2DA-A5CF72CC4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026" y="3834541"/>
            <a:ext cx="5461672" cy="20573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BCED11-7FAC-BE22-8ACA-AB1C834FE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257026" y="3834540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0" name="Picture 29" descr="Headshot of Steven Schiff">
            <a:extLst>
              <a:ext uri="{FF2B5EF4-FFF2-40B4-BE49-F238E27FC236}">
                <a16:creationId xmlns:a16="http://schemas.microsoft.com/office/drawing/2014/main" id="{5E461100-F466-D074-8870-F6634A2C4AC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12106" y="4041347"/>
            <a:ext cx="1680982" cy="1698691"/>
          </a:xfrm>
          <a:prstGeom prst="flowChartConnector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B7CEB4C-FDC9-FADB-9A69-6863D9E6965A}"/>
              </a:ext>
            </a:extLst>
          </p:cNvPr>
          <p:cNvSpPr txBox="1"/>
          <p:nvPr/>
        </p:nvSpPr>
        <p:spPr>
          <a:xfrm>
            <a:off x="5431646" y="4099445"/>
            <a:ext cx="32870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b="1" dirty="0"/>
              <a:t>Steven Schiff, MD, PhD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dirty="0"/>
              <a:t>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sz="2000" dirty="0"/>
              <a:t>Fogarty International Center (FIC)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A6986D-16AC-8BB6-5588-F8063DE48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258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D4311-EBBB-56F5-6A89-10EE13E0A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3BEC4-856A-1F51-F80C-37B2A694D8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14048" y="114436"/>
            <a:ext cx="7255824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NIH Institute and Center Director Appointments (2 of 2)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8B934C-182B-FB64-5AAD-6C2762B9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0676" y="1385665"/>
            <a:ext cx="4941286" cy="202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29A809C-3344-3BF5-4B93-603893072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9240" y="1353765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 descr="Headshot of Judy Cho">
            <a:extLst>
              <a:ext uri="{FF2B5EF4-FFF2-40B4-BE49-F238E27FC236}">
                <a16:creationId xmlns:a16="http://schemas.microsoft.com/office/drawing/2014/main" id="{382A7167-CA59-892F-6863-CCEAEA25AF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00425" y="1539281"/>
            <a:ext cx="1796653" cy="1682894"/>
          </a:xfrm>
          <a:prstGeom prst="flowChartConnector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02806B6-8C77-A445-21C1-420E600700AE}"/>
              </a:ext>
            </a:extLst>
          </p:cNvPr>
          <p:cNvSpPr txBox="1"/>
          <p:nvPr/>
        </p:nvSpPr>
        <p:spPr>
          <a:xfrm>
            <a:off x="3085356" y="1769978"/>
            <a:ext cx="315354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b="1" dirty="0"/>
              <a:t>Judy H. Cho, MD</a:t>
            </a:r>
          </a:p>
          <a:p>
            <a:pPr>
              <a:spcAft>
                <a:spcPts val="0"/>
              </a:spcAft>
              <a:buClr>
                <a:schemeClr val="tx2"/>
              </a:buClr>
              <a:buSzPct val="120000"/>
            </a:pPr>
            <a:r>
              <a:rPr lang="en-US" dirty="0"/>
              <a:t>Director</a:t>
            </a:r>
          </a:p>
          <a:p>
            <a:pPr>
              <a:spcAft>
                <a:spcPts val="0"/>
              </a:spcAft>
              <a:buClr>
                <a:schemeClr val="tx2"/>
              </a:buClr>
              <a:buSzPct val="120000"/>
            </a:pPr>
            <a:r>
              <a:rPr lang="en-US" dirty="0"/>
              <a:t>National Human Genome</a:t>
            </a:r>
          </a:p>
          <a:p>
            <a:pPr>
              <a:spcAft>
                <a:spcPts val="0"/>
              </a:spcAft>
              <a:buClr>
                <a:schemeClr val="tx2"/>
              </a:buClr>
              <a:buSzPct val="120000"/>
            </a:pPr>
            <a:r>
              <a:rPr lang="en-US" dirty="0"/>
              <a:t>Research Institute (NHGRI)</a:t>
            </a:r>
            <a:endParaRPr lang="en-US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DDC2BD-044D-9723-FC4D-B17F55B45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1462" y="2220808"/>
            <a:ext cx="5095666" cy="2225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B60DCC-F7A8-F5C7-FB2F-AD0A87377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193184" y="2220809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Headshot of John Gaitanis">
            <a:extLst>
              <a:ext uri="{FF2B5EF4-FFF2-40B4-BE49-F238E27FC236}">
                <a16:creationId xmlns:a16="http://schemas.microsoft.com/office/drawing/2014/main" id="{CAF97CF9-1C4F-73D7-CCE1-4785A9CE9D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0157" y="2470255"/>
            <a:ext cx="1755794" cy="1697820"/>
          </a:xfrm>
          <a:prstGeom prst="flowChartConnector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0D565D4-074A-08EF-2744-0F1BFA7D4C95}"/>
              </a:ext>
            </a:extLst>
          </p:cNvPr>
          <p:cNvSpPr txBox="1"/>
          <p:nvPr/>
        </p:nvSpPr>
        <p:spPr>
          <a:xfrm>
            <a:off x="8452987" y="2470255"/>
            <a:ext cx="281627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b="1" dirty="0"/>
              <a:t>John Gaitanis, MD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i="1" dirty="0"/>
              <a:t>Eunice Kennedy Shriver </a:t>
            </a:r>
            <a:r>
              <a:rPr lang="en-US" dirty="0"/>
              <a:t>National Institute of Child Health and Human Development (NICHD)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99FDC1-E477-3A48-AE95-7E349DB5E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0609" y="3700715"/>
            <a:ext cx="4987870" cy="20573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118E87-4E86-5B48-8874-9854FE1D0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09173" y="3700714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Headshot of Wendy Weber">
            <a:extLst>
              <a:ext uri="{FF2B5EF4-FFF2-40B4-BE49-F238E27FC236}">
                <a16:creationId xmlns:a16="http://schemas.microsoft.com/office/drawing/2014/main" id="{C7B59822-0C0F-9B60-5DE7-97D7F436747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1830" y="3833750"/>
            <a:ext cx="1729788" cy="1685435"/>
          </a:xfrm>
          <a:prstGeom prst="flowChartConnector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3E1E0B-0BDE-F414-6200-9785E07A860C}"/>
              </a:ext>
            </a:extLst>
          </p:cNvPr>
          <p:cNvSpPr txBox="1"/>
          <p:nvPr/>
        </p:nvSpPr>
        <p:spPr>
          <a:xfrm>
            <a:off x="3069896" y="4010742"/>
            <a:ext cx="30235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b="1" dirty="0"/>
              <a:t>Wendy Weber, ND, PhD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National Center for Complementary and Integrative Health (NCCIH)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6F7FD0-9D04-119A-8B5C-DFB269598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5926290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82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9441D-EC74-5D24-C4D3-A17A6FA93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BC71248-5FD7-3F98-1984-3002A5C73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D8760293-AE7A-5DAB-442A-B1FA6DC0717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08608" y="123508"/>
            <a:ext cx="8384357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NIH Institute and Center Deputy Director Appointments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0C186B-04C4-B0A7-EA4E-91593BCD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18431" y="1162057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2FB562-E0BB-4559-FF15-FDC760C37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9866" y="1193957"/>
            <a:ext cx="5133281" cy="19880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Headshot of Dorothy Fink">
            <a:extLst>
              <a:ext uri="{FF2B5EF4-FFF2-40B4-BE49-F238E27FC236}">
                <a16:creationId xmlns:a16="http://schemas.microsoft.com/office/drawing/2014/main" id="{52CEFF7E-9A86-C60C-C613-4B24AE0C795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113"/>
          <a:stretch>
            <a:fillRect/>
          </a:stretch>
        </p:blipFill>
        <p:spPr>
          <a:xfrm>
            <a:off x="996084" y="1284648"/>
            <a:ext cx="1772637" cy="1743870"/>
          </a:xfrm>
          <a:prstGeom prst="flowChartConnector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DA597B-ECDD-C6A9-FA48-633D3662D46D}"/>
              </a:ext>
            </a:extLst>
          </p:cNvPr>
          <p:cNvSpPr txBox="1"/>
          <p:nvPr/>
        </p:nvSpPr>
        <p:spPr>
          <a:xfrm>
            <a:off x="2820255" y="1306640"/>
            <a:ext cx="32757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b="1" dirty="0"/>
              <a:t>Dorothy Fink, MD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Principal Deputy 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National Institute of Child Health and Human Development (NICHD)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1DF5BE-BE51-8FCB-340D-DD3321CF3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8857" y="1190135"/>
            <a:ext cx="5133277" cy="20573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D580A9-8E56-25A0-C675-25FC0EAA2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197323" y="1190134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Headshot of Amy Adams">
            <a:extLst>
              <a:ext uri="{FF2B5EF4-FFF2-40B4-BE49-F238E27FC236}">
                <a16:creationId xmlns:a16="http://schemas.microsoft.com/office/drawing/2014/main" id="{5FB25079-69E2-13AB-F5E6-C33715B7A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0176" y="1268568"/>
            <a:ext cx="1714812" cy="1776029"/>
          </a:xfrm>
          <a:prstGeom prst="flowChartConnector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F41334-875F-41C2-77AF-A32B79E40162}"/>
              </a:ext>
            </a:extLst>
          </p:cNvPr>
          <p:cNvSpPr txBox="1"/>
          <p:nvPr/>
        </p:nvSpPr>
        <p:spPr>
          <a:xfrm>
            <a:off x="8148832" y="1381537"/>
            <a:ext cx="341922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b="1" dirty="0"/>
              <a:t>Amy Adams, PhD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Principal Deputy 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Acting 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National Institute Neurological Disorders and Stroke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1AA6865-EBAC-B21A-7F2B-C9BAE8C5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757606" y="3718400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1510BD-80B9-20D7-780C-3AF83EA3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09140" y="3718401"/>
            <a:ext cx="5133277" cy="20573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 descr="Headshot of John Powers III">
            <a:extLst>
              <a:ext uri="{FF2B5EF4-FFF2-40B4-BE49-F238E27FC236}">
                <a16:creationId xmlns:a16="http://schemas.microsoft.com/office/drawing/2014/main" id="{65A07EAB-C1CA-4733-DF0D-32C43E753A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9378" y="3925205"/>
            <a:ext cx="1707701" cy="1738838"/>
          </a:xfrm>
          <a:prstGeom prst="flowChartConnector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FFD1B85-D89B-610E-9D3D-7E7DD026180A}"/>
              </a:ext>
            </a:extLst>
          </p:cNvPr>
          <p:cNvSpPr txBox="1"/>
          <p:nvPr/>
        </p:nvSpPr>
        <p:spPr>
          <a:xfrm>
            <a:off x="5799443" y="3865341"/>
            <a:ext cx="2816278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b="1" dirty="0"/>
              <a:t>John H. Powers III, MD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Principal Deputy 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Acting 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National Institute for Allergy and Infectious Diseases (NIAID)</a:t>
            </a:r>
          </a:p>
        </p:txBody>
      </p:sp>
    </p:spTree>
    <p:extLst>
      <p:ext uri="{BB962C8B-B14F-4D97-AF65-F5344CB8AC3E}">
        <p14:creationId xmlns:p14="http://schemas.microsoft.com/office/powerpoint/2010/main" val="354958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36607-1ABF-8F6A-4763-9E3B8A8F8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36CB2-5A9D-E269-010F-6C033300BA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4726" y="103651"/>
            <a:ext cx="7946281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NIH Launches New Office to Advance Human-Based Research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6A4030-5E3F-9B54-EA05-4C65F7E7B94C}"/>
              </a:ext>
            </a:extLst>
          </p:cNvPr>
          <p:cNvSpPr txBox="1"/>
          <p:nvPr/>
        </p:nvSpPr>
        <p:spPr>
          <a:xfrm>
            <a:off x="637953" y="1482719"/>
            <a:ext cx="10632559" cy="2318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300" b="1" dirty="0"/>
              <a:t>NIH created the Office of Research Innovation, Validation, and Application (ORIVA) within NIH Office of the Director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300" b="1" dirty="0"/>
              <a:t>Goal is to speed development of human-based research technologies and reduce animal use</a:t>
            </a:r>
          </a:p>
          <a:p>
            <a:pPr marL="285750" indent="-285750">
              <a:spcAft>
                <a:spcPts val="400"/>
              </a:spcAft>
              <a:buClr>
                <a:srgbClr val="6C3A6B"/>
              </a:buClr>
              <a:buFont typeface="Arial" panose="020B0604020202020204" pitchFamily="34" charset="0"/>
              <a:buChar char="•"/>
            </a:pPr>
            <a:r>
              <a:rPr lang="en-US" sz="2300" b="1" dirty="0"/>
              <a:t>ORIVA will coordinate NIH-wide efforts to develop, validate and scale New Approach Methodologies (NAMs)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03F1A07-62A0-6F12-00AF-862A0E196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1994" y="3955282"/>
            <a:ext cx="5309597" cy="20573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D9D9D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A10159-25BD-A7AA-4C9D-2E13DDA86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6400" y="3965081"/>
            <a:ext cx="91435" cy="20573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F7C973-3062-B265-2F83-C06B4BBF3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4219" y="4292848"/>
            <a:ext cx="1371360" cy="1371360"/>
          </a:xfrm>
          <a:prstGeom prst="ellipse">
            <a:avLst/>
          </a:prstGeom>
        </p:spPr>
      </p:pic>
      <p:pic>
        <p:nvPicPr>
          <p:cNvPr id="4" name="Picture 3" descr="Headshot of Warren Casey">
            <a:extLst>
              <a:ext uri="{FF2B5EF4-FFF2-40B4-BE49-F238E27FC236}">
                <a16:creationId xmlns:a16="http://schemas.microsoft.com/office/drawing/2014/main" id="{9EE95BCE-DF5A-EE06-27AB-AC0EBAC75FC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0756" y="4116462"/>
            <a:ext cx="1763476" cy="1754614"/>
          </a:xfrm>
          <a:prstGeom prst="flowChartConnector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3FD4A7-1518-407B-7239-A18E08592934}"/>
              </a:ext>
            </a:extLst>
          </p:cNvPr>
          <p:cNvSpPr txBox="1"/>
          <p:nvPr/>
        </p:nvSpPr>
        <p:spPr>
          <a:xfrm>
            <a:off x="6071193" y="4527208"/>
            <a:ext cx="3151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b="1" dirty="0"/>
              <a:t>Warren Casey, PhD, DABT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Director</a:t>
            </a:r>
          </a:p>
          <a:p>
            <a:pPr>
              <a:spcAft>
                <a:spcPts val="600"/>
              </a:spcAft>
              <a:buClr>
                <a:schemeClr val="tx2"/>
              </a:buClr>
              <a:buSzPct val="120000"/>
            </a:pPr>
            <a:r>
              <a:rPr lang="en-US" dirty="0"/>
              <a:t>ORIVA</a:t>
            </a:r>
            <a:endParaRPr lang="en-US" sz="16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15A89CC-FB4E-1D59-F5D2-018B63F78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24000" y="6330332"/>
            <a:ext cx="888773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913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C7E26-1206-6AA4-9535-FC28F8138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FE0FA-E694-3BD5-3112-3E3C3648480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95235" y="276560"/>
            <a:ext cx="7946281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Launch of the Bio Genesis 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3F189-EBC5-0580-6389-876120631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80267" y="1579621"/>
            <a:ext cx="806124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D7F14-0837-A60E-6B06-06A6ADD4ACFE}"/>
              </a:ext>
            </a:extLst>
          </p:cNvPr>
          <p:cNvSpPr txBox="1"/>
          <p:nvPr/>
        </p:nvSpPr>
        <p:spPr>
          <a:xfrm>
            <a:off x="244549" y="899976"/>
            <a:ext cx="10043109" cy="6150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On July 22, 2026, the Administration announced partnerships in the Genesis Mission, a national effort to harness AI and advanced computing to support American science.</a:t>
            </a:r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The NIH-led </a:t>
            </a:r>
            <a:r>
              <a:rPr lang="en-US" sz="2100" b="1" dirty="0">
                <a:hlinkClick r:id="rId3"/>
              </a:rPr>
              <a:t>Bio Genesis Mission</a:t>
            </a:r>
            <a:r>
              <a:rPr lang="en-US" sz="2100" b="1" dirty="0"/>
              <a:t> strives to double the pace of biomedical innovation within the next five to ten years.</a:t>
            </a:r>
            <a:br>
              <a:rPr lang="en-US" sz="2100" b="1" dirty="0"/>
            </a:br>
            <a:endParaRPr lang="en-US" sz="2100" b="1" dirty="0"/>
          </a:p>
          <a:p>
            <a:pPr marL="285750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Focus areas: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Predicting behavior or living systems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Scaling American biomanufacturing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Detecting biological threats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Unlocking cures for pediatric cancers through AI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Accelerating drug discovery and clinical translation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Understanding the root causes of chronic disease</a:t>
            </a:r>
          </a:p>
          <a:p>
            <a:pPr marL="2857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100" b="1" dirty="0"/>
              <a:t>NIH is actively invested in these priority areas; $1.2 billion in FY26 and FY27</a:t>
            </a:r>
          </a:p>
          <a:p>
            <a:pPr marL="742950" lvl="1" indent="-285750"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100" b="1" dirty="0"/>
          </a:p>
          <a:p>
            <a:pPr>
              <a:spcAft>
                <a:spcPts val="400"/>
              </a:spcAft>
              <a:buClr>
                <a:schemeClr val="tx2"/>
              </a:buClr>
            </a:pPr>
            <a:endParaRPr lang="en-US" sz="2100" b="1" dirty="0"/>
          </a:p>
        </p:txBody>
      </p:sp>
      <p:pic>
        <p:nvPicPr>
          <p:cNvPr id="5" name="Picture 4" descr="Scientist with her arm extended as she holds a ball of light out.">
            <a:extLst>
              <a:ext uri="{FF2B5EF4-FFF2-40B4-BE49-F238E27FC236}">
                <a16:creationId xmlns:a16="http://schemas.microsoft.com/office/drawing/2014/main" id="{4BC18275-B2C2-B8D3-5A14-59AE81F1BD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01" t="-4837" r="-9503" b="12226"/>
          <a:stretch>
            <a:fillRect/>
          </a:stretch>
        </p:blipFill>
        <p:spPr>
          <a:xfrm>
            <a:off x="7432158" y="2401016"/>
            <a:ext cx="4515292" cy="22979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D3EBCC-A72B-2224-C761-15E3BFA39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8214" y="6181477"/>
            <a:ext cx="108841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9344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5N4SEoXjPTbimCfMYyOzg"/>
</p:tagLst>
</file>

<file path=ppt/theme/theme1.xml><?xml version="1.0" encoding="utf-8"?>
<a:theme xmlns:a="http://schemas.openxmlformats.org/drawingml/2006/main" name="NIMHD Director PowerPoint Template">
  <a:themeElements>
    <a:clrScheme name="NIMHD-ColorPalette 1">
      <a:dk1>
        <a:srgbClr val="000000"/>
      </a:dk1>
      <a:lt1>
        <a:srgbClr val="FFFFFF"/>
      </a:lt1>
      <a:dk2>
        <a:srgbClr val="6C3A77"/>
      </a:dk2>
      <a:lt2>
        <a:srgbClr val="DE8A00"/>
      </a:lt2>
      <a:accent1>
        <a:srgbClr val="70A087"/>
      </a:accent1>
      <a:accent2>
        <a:srgbClr val="756660"/>
      </a:accent2>
      <a:accent3>
        <a:srgbClr val="F6CE3C"/>
      </a:accent3>
      <a:accent4>
        <a:srgbClr val="D74022"/>
      </a:accent4>
      <a:accent5>
        <a:srgbClr val="9E1B64"/>
      </a:accent5>
      <a:accent6>
        <a:srgbClr val="005CB8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rectors_flatten_color (002) [Read-Only]" id="{8E475A85-CA13-4383-B9C8-CCA8DBEC3D00}" vid="{FEDA864F-EC13-4D30-959C-9B2B85F647FD}"/>
    </a:ext>
  </a:extLst>
</a:theme>
</file>

<file path=ppt/theme/theme2.xml><?xml version="1.0" encoding="utf-8"?>
<a:theme xmlns:a="http://schemas.openxmlformats.org/drawingml/2006/main" name="1_radx-up">
  <a:themeElements>
    <a:clrScheme name="RADx-UP 2">
      <a:dk1>
        <a:srgbClr val="464C57"/>
      </a:dk1>
      <a:lt1>
        <a:srgbClr val="FFFFFF"/>
      </a:lt1>
      <a:dk2>
        <a:srgbClr val="00539B"/>
      </a:dk2>
      <a:lt2>
        <a:srgbClr val="E5DDE2"/>
      </a:lt2>
      <a:accent1>
        <a:srgbClr val="4B9CD3"/>
      </a:accent1>
      <a:accent2>
        <a:srgbClr val="14A9A9"/>
      </a:accent2>
      <a:accent3>
        <a:srgbClr val="9DC858"/>
      </a:accent3>
      <a:accent4>
        <a:srgbClr val="CD3B44"/>
      </a:accent4>
      <a:accent5>
        <a:srgbClr val="F57F15"/>
      </a:accent5>
      <a:accent6>
        <a:srgbClr val="510C5D"/>
      </a:accent6>
      <a:hlink>
        <a:srgbClr val="00539B"/>
      </a:hlink>
      <a:folHlink>
        <a:srgbClr val="14A9A9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vert="horz" wrap="square" lIns="0" tIns="0" rIns="0" bIns="0" rtlCol="0">
        <a:spAutoFit/>
      </a:bodyPr>
      <a:lstStyle>
        <a:defPPr>
          <a:spcBef>
            <a:spcPts val="200"/>
          </a:spcBef>
          <a:buSzPct val="100000"/>
          <a:defRPr sz="1200" dirty="0" smtClean="0"/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radx-up" id="{9CF82534-2B3C-FA46-9199-136F1B4FAD91}" vid="{B5A24E46-0317-D345-A45D-70A7138362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7d1223-d5fb-4c53-9698-ce48adbd6bb4" xsi:nil="true"/>
    <lcf76f155ced4ddcb4097134ff3c332f xmlns="b5723393-7428-4bd0-b87c-780f75e1bb3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AE9BEAB64AC24192329A243D48B946" ma:contentTypeVersion="13" ma:contentTypeDescription="Create a new document." ma:contentTypeScope="" ma:versionID="feb88a505ed85d959a7cc8f7ac71bd27">
  <xsd:schema xmlns:xsd="http://www.w3.org/2001/XMLSchema" xmlns:xs="http://www.w3.org/2001/XMLSchema" xmlns:p="http://schemas.microsoft.com/office/2006/metadata/properties" xmlns:ns2="b5723393-7428-4bd0-b87c-780f75e1bb3d" xmlns:ns3="1a7d1223-d5fb-4c53-9698-ce48adbd6bb4" targetNamespace="http://schemas.microsoft.com/office/2006/metadata/properties" ma:root="true" ma:fieldsID="f0a0b98dd9fbd135b5def0c0bafdffa2" ns2:_="" ns3:_="">
    <xsd:import namespace="b5723393-7428-4bd0-b87c-780f75e1bb3d"/>
    <xsd:import namespace="1a7d1223-d5fb-4c53-9698-ce48adbd6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723393-7428-4bd0-b87c-780f75e1bb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7d1223-d5fb-4c53-9698-ce48adbd6bb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386d5670-2c98-4b12-856e-31660ece1870}" ma:internalName="TaxCatchAll" ma:showField="CatchAllData" ma:web="1a7d1223-d5fb-4c53-9698-ce48adbd6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C9977C-DF81-4BA4-96A4-63459A4EF6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7B4262-DE98-45CB-9BA4-FDB28ABABFEB}">
  <ds:schemaRefs>
    <ds:schemaRef ds:uri="http://schemas.microsoft.com/office/2006/documentManagement/types"/>
    <ds:schemaRef ds:uri="1a7d1223-d5fb-4c53-9698-ce48adbd6bb4"/>
    <ds:schemaRef ds:uri="http://schemas.microsoft.com/office/infopath/2007/PartnerControls"/>
    <ds:schemaRef ds:uri="http://purl.org/dc/terms/"/>
    <ds:schemaRef ds:uri="http://www.w3.org/XML/1998/namespace"/>
    <ds:schemaRef ds:uri="b5723393-7428-4bd0-b87c-780f75e1bb3d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3269A45-D852-4B2C-9E91-616E2CE6D0C1}">
  <ds:schemaRefs>
    <ds:schemaRef ds:uri="1a7d1223-d5fb-4c53-9698-ce48adbd6bb4"/>
    <ds:schemaRef ds:uri="b5723393-7428-4bd0-b87c-780f75e1bb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NIMHD Director PowerPoint Template.potx</Template>
  <TotalTime>11361</TotalTime>
  <Words>4092</Words>
  <Application>Microsoft Office PowerPoint</Application>
  <PresentationFormat>Widescreen</PresentationFormat>
  <Paragraphs>427</Paragraphs>
  <Slides>45</Slides>
  <Notes>45</Notes>
  <HiddenSlides>1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66" baseType="lpstr">
      <vt:lpstr>.HelveticaNeueDeskInterface-Regular</vt:lpstr>
      <vt:lpstr>Aptos Light</vt:lpstr>
      <vt:lpstr>Arial</vt:lpstr>
      <vt:lpstr>Calibri</vt:lpstr>
      <vt:lpstr>Calibri Light</vt:lpstr>
      <vt:lpstr>Corbel</vt:lpstr>
      <vt:lpstr>Helvetica</vt:lpstr>
      <vt:lpstr>Helvetica Neue</vt:lpstr>
      <vt:lpstr>Helvetica Neue Medium</vt:lpstr>
      <vt:lpstr>LucidaGrande</vt:lpstr>
      <vt:lpstr>Open Sans</vt:lpstr>
      <vt:lpstr>Open Sans Light</vt:lpstr>
      <vt:lpstr>Open Sans Semibold</vt:lpstr>
      <vt:lpstr>Sitka Banner</vt:lpstr>
      <vt:lpstr>System Font Regular</vt:lpstr>
      <vt:lpstr>Verdana</vt:lpstr>
      <vt:lpstr>Wingdings</vt:lpstr>
      <vt:lpstr>Wingdings 2</vt:lpstr>
      <vt:lpstr>NIMHD Director PowerPoint Template</vt:lpstr>
      <vt:lpstr>1_radx-up</vt:lpstr>
      <vt:lpstr>think-cell Slide</vt:lpstr>
      <vt:lpstr>Director’s Report  73rd Meeting of the  National Advisory Council on  Minority Health and Health Disparities</vt:lpstr>
      <vt:lpstr>Welcome New NACMHD Council Members</vt:lpstr>
      <vt:lpstr>NIH Updates</vt:lpstr>
      <vt:lpstr>White House Appoints New CDC Director</vt:lpstr>
      <vt:lpstr>NIH Institute and Center Director Appointments (1 of 2)</vt:lpstr>
      <vt:lpstr>NIH Institute and Center Director Appointments (2 of 2)</vt:lpstr>
      <vt:lpstr>NIH Institute and Center Deputy Director Appointments</vt:lpstr>
      <vt:lpstr>NIH Launches New Office to Advance Human-Based Research</vt:lpstr>
      <vt:lpstr>Launch of the Bio Genesis Mission</vt:lpstr>
      <vt:lpstr>A Conversation About NIH’s Unified Funding Strategy</vt:lpstr>
      <vt:lpstr>Proposed Changes to Reporting Peer Review Outcomes</vt:lpstr>
      <vt:lpstr>Feedback Received on Proposed Cap on NIH Research Project Grants</vt:lpstr>
      <vt:lpstr>Simplifying the Landscape of NIH Career Development Awards</vt:lpstr>
      <vt:lpstr>Input Sought on Support for Future Clinical Trial Investigators </vt:lpstr>
      <vt:lpstr>Learn About NIH Grants and Funding Through NIH Innovates Social Channels</vt:lpstr>
      <vt:lpstr>Implementing SimplerNOFO at NIH</vt:lpstr>
      <vt:lpstr>NIH Extramural Loan Repayment Programs: Simplified Structure</vt:lpstr>
      <vt:lpstr>NIMHD Updates: Webinars, Workshops, Dissemination Activities  </vt:lpstr>
      <vt:lpstr>Virtual NIH Seminar: Food is Medicine</vt:lpstr>
      <vt:lpstr>“Shaping the Next Era of NIMHD Science” Webinar June 22, 2026</vt:lpstr>
      <vt:lpstr>2026 Health Disparities Research Institute August 3-7, 2026</vt:lpstr>
      <vt:lpstr>NIMHD Leadership Events and Engagement</vt:lpstr>
      <vt:lpstr>Community Engagement in Research: Precision Outreach and Planning (CERPOP) Tool</vt:lpstr>
      <vt:lpstr>Wise Practices Toolkit for Engagement with   American Indian/Alaska Native (AI/AN) Communities</vt:lpstr>
      <vt:lpstr>NIMHD Updates: Extramural Scientific Areas and Considerations </vt:lpstr>
      <vt:lpstr>NIMHD Highlighted Topics</vt:lpstr>
      <vt:lpstr>NIMHD Priorities: Where the Science Is Going</vt:lpstr>
      <vt:lpstr>High-Priority Substantive Areas</vt:lpstr>
      <vt:lpstr>NIMHD Initiative Highlights</vt:lpstr>
      <vt:lpstr>Native Hawaiian and Pacific Islander  Health Research Office</vt:lpstr>
      <vt:lpstr>NHPI Health Research Office – CEAL Collaboration</vt:lpstr>
      <vt:lpstr>NIMHD Updates: Division of Intramural Research </vt:lpstr>
      <vt:lpstr>Fostering Collaboration within the NIH Intramural Research Program for Solution-Oriented Research</vt:lpstr>
      <vt:lpstr>NIMHD at the 2026 Society for Epidemiologic Research (SER) Annual Meeting</vt:lpstr>
      <vt:lpstr> NIMHD Launched Solutions-Oriented Health Disparities Research Innovation Award to Promote Intramural Collaboration</vt:lpstr>
      <vt:lpstr>NIMHD Solutions-Oriented Health Disparities Research Innovation Award: Recipients</vt:lpstr>
      <vt:lpstr>NIMHD Research Interns: 2026 NIH Summer Poster Day</vt:lpstr>
      <vt:lpstr>5 Science Advances</vt:lpstr>
      <vt:lpstr>Social Needs Informed Decision Support and Blood Pressure Control in Primary Care</vt:lpstr>
      <vt:lpstr>Most Clinicians Found a New Tool for Prescribing Exercise Helpful</vt:lpstr>
      <vt:lpstr>Digital Decision Aid to Improve Lupus Patient Care</vt:lpstr>
      <vt:lpstr>Polypill Treatment Improved Heart Function in Low-Resource Heart Failure Patients</vt:lpstr>
      <vt:lpstr>More Unhealthy Food Stores and Higher Population Density Linked to Faster Cellular Aging</vt:lpstr>
      <vt:lpstr>Intervention Program to Improve Balance among Older Adults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NACMHD Directors Report Sept. 2026</dc:title>
  <dc:creator>Robert Walker</dc:creator>
  <cp:lastModifiedBy>Zajdel, Rachel (NIH/NIMHD) [E]</cp:lastModifiedBy>
  <cp:revision>16</cp:revision>
  <cp:lastPrinted>2019-09-05T20:51:47Z</cp:lastPrinted>
  <dcterms:created xsi:type="dcterms:W3CDTF">2016-04-14T18:05:10Z</dcterms:created>
  <dcterms:modified xsi:type="dcterms:W3CDTF">2026-09-09T17:50:03Z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0x01010004AE9BEAB64AC24192329A243D48B946</vt:lpwstr>
  </property>
  <property fmtid="{D5CDD505-2E9C-101B-9397-08002B2CF9AE}" pid="3" name="MediaServiceImageTags">
    <vt:lpwstr/>
  </property>
</Properties>
</file>