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0" r:id="rId3"/>
    <p:sldId id="271" r:id="rId4"/>
    <p:sldId id="270" r:id="rId5"/>
    <p:sldId id="265" r:id="rId6"/>
    <p:sldId id="263" r:id="rId7"/>
    <p:sldId id="284" r:id="rId8"/>
    <p:sldId id="274" r:id="rId9"/>
    <p:sldId id="278" r:id="rId10"/>
    <p:sldId id="280" r:id="rId11"/>
    <p:sldId id="276" r:id="rId12"/>
    <p:sldId id="267" r:id="rId13"/>
    <p:sldId id="275" r:id="rId14"/>
    <p:sldId id="282" r:id="rId15"/>
    <p:sldId id="26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a Mickle" initials="H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37"/>
    <a:srgbClr val="7700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54" autoAdjust="0"/>
    <p:restoredTop sz="78682" autoAdjust="0"/>
  </p:normalViewPr>
  <p:slideViewPr>
    <p:cSldViewPr snapToGrid="0" snapToObjects="1">
      <p:cViewPr varScale="1">
        <p:scale>
          <a:sx n="158" d="100"/>
          <a:sy n="158" d="100"/>
        </p:scale>
        <p:origin x="3488" y="184"/>
      </p:cViewPr>
      <p:guideLst>
        <p:guide orient="horz" pos="1651"/>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8623E4-103E-4F08-80DF-D937ED09CE03}" type="datetimeFigureOut">
              <a:rPr lang="en-US" smtClean="0"/>
              <a:t>4/22/16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84C746-D023-48A3-AE29-B07033659362}" type="slidenum">
              <a:rPr lang="en-US" smtClean="0"/>
              <a:t>‹#›</a:t>
            </a:fld>
            <a:endParaRPr lang="en-US"/>
          </a:p>
        </p:txBody>
      </p:sp>
    </p:spTree>
    <p:extLst>
      <p:ext uri="{BB962C8B-B14F-4D97-AF65-F5344CB8AC3E}">
        <p14:creationId xmlns:p14="http://schemas.microsoft.com/office/powerpoint/2010/main" val="386608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My name is [insert presenter name], and I’m here today on behalf of the [insert chapter name] chapter of Omega Psi Phi Fraternity. We’re here to talk to you about the Brother, You’re on Mind initiative and help you to learn more about mental health.</a:t>
            </a:r>
          </a:p>
          <a:p>
            <a:endParaRPr lang="en-US" baseline="0" dirty="0" smtClean="0"/>
          </a:p>
          <a:p>
            <a:r>
              <a:rPr lang="en-US" baseline="0" dirty="0" smtClean="0"/>
              <a:t>*Introductions of other chapter members presenting and/or facilitating*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884C746-D023-48A3-AE29-B07033659362}" type="slidenum">
              <a:rPr lang="en-US" smtClean="0"/>
              <a:t>1</a:t>
            </a:fld>
            <a:endParaRPr lang="en-US"/>
          </a:p>
        </p:txBody>
      </p:sp>
    </p:spTree>
    <p:extLst>
      <p:ext uri="{BB962C8B-B14F-4D97-AF65-F5344CB8AC3E}">
        <p14:creationId xmlns:p14="http://schemas.microsoft.com/office/powerpoint/2010/main" val="704893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It takes courage to speak about depression. If a friend has been brave enough to open up to you about his depression, don’t make him feel bad.</a:t>
            </a:r>
          </a:p>
          <a:p>
            <a:pPr marL="171450" indent="-171450">
              <a:buFont typeface="Arial" panose="020B0604020202020204" pitchFamily="34" charset="0"/>
              <a:buChar char="•"/>
            </a:pPr>
            <a:r>
              <a:rPr lang="en-US" dirty="0" smtClean="0"/>
              <a:t>Here are some phrases to avoid. </a:t>
            </a:r>
          </a:p>
          <a:p>
            <a:pPr marL="171450" indent="-171450">
              <a:buFont typeface="Arial" panose="020B0604020202020204" pitchFamily="34" charset="0"/>
              <a:buChar char="•"/>
            </a:pPr>
            <a:r>
              <a:rPr lang="en-US" dirty="0" smtClean="0"/>
              <a:t>Don’t feel that you have to solve all of your friend’s troubles and cure his depression. Just try to be supportive and offer to work together to find help from a professional.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84C746-D023-48A3-AE29-B07033659362}" type="slidenum">
              <a:rPr lang="en-US" smtClean="0"/>
              <a:t>10</a:t>
            </a:fld>
            <a:endParaRPr lang="en-US"/>
          </a:p>
        </p:txBody>
      </p:sp>
    </p:spTree>
    <p:extLst>
      <p:ext uri="{BB962C8B-B14F-4D97-AF65-F5344CB8AC3E}">
        <p14:creationId xmlns:p14="http://schemas.microsoft.com/office/powerpoint/2010/main" val="1440167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PRESENTER: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a:t>
            </a:r>
            <a:r>
              <a:rPr lang="en-US" baseline="0" dirty="0" smtClean="0"/>
              <a:t> this time to have participants do one of the group exercises on the toolkit’s </a:t>
            </a:r>
            <a:r>
              <a:rPr lang="en-US" sz="1200" b="1" kern="1200" dirty="0" smtClean="0">
                <a:solidFill>
                  <a:schemeClr val="tx1"/>
                </a:solidFill>
                <a:effectLst/>
                <a:latin typeface="+mn-lt"/>
                <a:ea typeface="+mn-ea"/>
                <a:cs typeface="+mn-cs"/>
              </a:rPr>
              <a:t>Community Mental Health Presentation Activities </a:t>
            </a:r>
            <a:r>
              <a:rPr lang="en-US" sz="1200" b="0" kern="1200" dirty="0" smtClean="0">
                <a:solidFill>
                  <a:schemeClr val="tx1"/>
                </a:solidFill>
                <a:effectLst/>
                <a:latin typeface="+mn-lt"/>
                <a:ea typeface="+mn-ea"/>
                <a:cs typeface="+mn-cs"/>
              </a:rPr>
              <a:t>handout.</a:t>
            </a:r>
          </a:p>
          <a:p>
            <a:endParaRPr lang="en-US" dirty="0" smtClean="0"/>
          </a:p>
        </p:txBody>
      </p:sp>
      <p:sp>
        <p:nvSpPr>
          <p:cNvPr id="4" name="Slide Number Placeholder 3"/>
          <p:cNvSpPr>
            <a:spLocks noGrp="1"/>
          </p:cNvSpPr>
          <p:nvPr>
            <p:ph type="sldNum" sz="quarter" idx="10"/>
          </p:nvPr>
        </p:nvSpPr>
        <p:spPr/>
        <p:txBody>
          <a:bodyPr/>
          <a:lstStyle/>
          <a:p>
            <a:fld id="{6884C746-D023-48A3-AE29-B07033659362}" type="slidenum">
              <a:rPr lang="en-US" smtClean="0"/>
              <a:t>11</a:t>
            </a:fld>
            <a:endParaRPr lang="en-US"/>
          </a:p>
        </p:txBody>
      </p:sp>
    </p:spTree>
    <p:extLst>
      <p:ext uri="{BB962C8B-B14F-4D97-AF65-F5344CB8AC3E}">
        <p14:creationId xmlns:p14="http://schemas.microsoft.com/office/powerpoint/2010/main" val="1881614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Depression is treatable. There aren’t any quick fixes when it comes to depression, but with patience and a plan, people with depression can definitely recover.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Options to treat depression include counseling, psychotherapy, and medication. The difference between counseling and psychotherapy is that counseling focuses on specific issues and is designed to help a person address a particular problem, such as addiction or stress management. Counseling is also usually more short-term than therapy.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Psychotherapy is more long-term than counseling and focuses on a broader range of issues. The goal of psychotherapy is to uncover a person’s negative patterns of thinking and help them learn new, healthier ways to think and interact.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mental health professional can work with you to design a treatment plan that best fits your individual needs.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Finding the right mental health professional may be trial and error. It’s important to spend time finding the right person for you; don’t become discouraged if therapy or counseling doesn’t work out the first session.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you have a preference for a male or an African American therapist, you can use the resources listed on the Accessing Mental Health Services handout we’ve provided to locate your preference.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Faith is a large part of Omega Psi Phi Fraternity. We understand that not everyone is religious or spiritual, but those of you that are should know that that faith can be a part of your healing from depression. Many mental health providers include faith and spirituality in their practices.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84C746-D023-48A3-AE29-B07033659362}" type="slidenum">
              <a:rPr lang="en-US" smtClean="0"/>
              <a:t>12</a:t>
            </a:fld>
            <a:endParaRPr lang="en-US"/>
          </a:p>
        </p:txBody>
      </p:sp>
    </p:spTree>
    <p:extLst>
      <p:ext uri="{BB962C8B-B14F-4D97-AF65-F5344CB8AC3E}">
        <p14:creationId xmlns:p14="http://schemas.microsoft.com/office/powerpoint/2010/main" val="3929492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Mental health must be managed like physical health.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Stress can affect our physical health in several different ways, such as increasing blood pressure and cholesterol levels, weakening the immune system, and worsening focus and memory.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What are some common things that make you all feel stressed?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Here are some strategies for maintaining positive mental health and managing stress that doctors recommend.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What do you all like to do when you’re feeling stressed?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Taking care of yourself and making time for your own needs is also an important part of mental health. It’s what we call “self-care.”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84C746-D023-48A3-AE29-B07033659362}" type="slidenum">
              <a:rPr lang="en-US" smtClean="0"/>
              <a:t>13</a:t>
            </a:fld>
            <a:endParaRPr lang="en-US"/>
          </a:p>
        </p:txBody>
      </p:sp>
    </p:spTree>
    <p:extLst>
      <p:ext uri="{BB962C8B-B14F-4D97-AF65-F5344CB8AC3E}">
        <p14:creationId xmlns:p14="http://schemas.microsoft.com/office/powerpoint/2010/main" val="524460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 TO PRESENTER: If event participants ask about specific mental health situations they or a loved one may be facing, don’t attempt to diagnose based on what you hear. Only a mental health professional can diagnose someone with a mental illness. Direct the</a:t>
            </a:r>
            <a:r>
              <a:rPr lang="en-US" sz="1200" kern="1200" baseline="0" dirty="0" smtClean="0">
                <a:solidFill>
                  <a:schemeClr val="tx1"/>
                </a:solidFill>
                <a:effectLst/>
                <a:latin typeface="+mn-lt"/>
                <a:ea typeface="+mn-ea"/>
                <a:cs typeface="+mn-cs"/>
              </a:rPr>
              <a:t> questioners</a:t>
            </a:r>
            <a:r>
              <a:rPr lang="en-US" sz="1200" kern="1200" dirty="0" smtClean="0">
                <a:solidFill>
                  <a:schemeClr val="tx1"/>
                </a:solidFill>
                <a:effectLst/>
                <a:latin typeface="+mn-lt"/>
                <a:ea typeface="+mn-ea"/>
                <a:cs typeface="+mn-cs"/>
              </a:rPr>
              <a:t> to area mental health resources who can offer help.</a:t>
            </a:r>
            <a:endParaRPr lang="en-US" dirty="0">
              <a:effectLst/>
            </a:endParaRPr>
          </a:p>
        </p:txBody>
      </p:sp>
      <p:sp>
        <p:nvSpPr>
          <p:cNvPr id="4" name="Slide Number Placeholder 3"/>
          <p:cNvSpPr>
            <a:spLocks noGrp="1"/>
          </p:cNvSpPr>
          <p:nvPr>
            <p:ph type="sldNum" sz="quarter" idx="10"/>
          </p:nvPr>
        </p:nvSpPr>
        <p:spPr/>
        <p:txBody>
          <a:bodyPr/>
          <a:lstStyle/>
          <a:p>
            <a:fld id="{6884C746-D023-48A3-AE29-B07033659362}" type="slidenum">
              <a:rPr lang="en-US" smtClean="0"/>
              <a:t>14</a:t>
            </a:fld>
            <a:endParaRPr lang="en-US"/>
          </a:p>
        </p:txBody>
      </p:sp>
    </p:spTree>
    <p:extLst>
      <p:ext uri="{BB962C8B-B14F-4D97-AF65-F5344CB8AC3E}">
        <p14:creationId xmlns:p14="http://schemas.microsoft.com/office/powerpoint/2010/main" val="1326853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Here</a:t>
            </a:r>
            <a:r>
              <a:rPr lang="en-US" baseline="0" dirty="0" smtClean="0">
                <a:latin typeface="Arial" panose="020B0604020202020204" pitchFamily="34" charset="0"/>
                <a:cs typeface="Arial" panose="020B0604020202020204" pitchFamily="34" charset="0"/>
              </a:rPr>
              <a:t> on the screen are a few mental health resources where you can find information to share with your family.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Today you should have received a handout with information on mental health resources in our area that will include the information on the screen.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You can also visit our website or NIMHD’s website for more information on the </a:t>
            </a:r>
            <a:r>
              <a:rPr lang="en-US" i="1" baseline="0" dirty="0" smtClean="0">
                <a:latin typeface="Arial" panose="020B0604020202020204" pitchFamily="34" charset="0"/>
                <a:cs typeface="Arial" panose="020B0604020202020204" pitchFamily="34" charset="0"/>
              </a:rPr>
              <a:t>Brother, You’re on My Mind </a:t>
            </a:r>
            <a:r>
              <a:rPr lang="en-US" baseline="0" dirty="0" smtClean="0">
                <a:latin typeface="Arial" panose="020B0604020202020204" pitchFamily="34" charset="0"/>
                <a:cs typeface="Arial" panose="020B0604020202020204" pitchFamily="34" charset="0"/>
              </a:rPr>
              <a:t>initiative.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Thank you all for coming out to today’s workshop!</a:t>
            </a:r>
            <a:endParaRPr 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84C746-D023-48A3-AE29-B07033659362}" type="slidenum">
              <a:rPr lang="en-US" smtClean="0"/>
              <a:t>15</a:t>
            </a:fld>
            <a:endParaRPr lang="en-US"/>
          </a:p>
        </p:txBody>
      </p:sp>
    </p:spTree>
    <p:extLst>
      <p:ext uri="{BB962C8B-B14F-4D97-AF65-F5344CB8AC3E}">
        <p14:creationId xmlns:p14="http://schemas.microsoft.com/office/powerpoint/2010/main" val="157941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Brother, You’re on My Mind is an educational outreach initiative of Omega Psi Phi Fraternity, in partnership with the National Institute on Minority Health and Health Disparities, a government health institute we’ve partnered with.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want to use this initiative to start conversations about mental health and African American men by sharing information online and through events like this one.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hope to help people recognize the signs and symptoms of mental illness, particularly depression and stress, in African American men. We also want you all to understand what you can do to help yourselves and loved ones who may be dealing with mental health issues.</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84C746-D023-48A3-AE29-B07033659362}" type="slidenum">
              <a:rPr lang="en-US" smtClean="0"/>
              <a:t>2</a:t>
            </a:fld>
            <a:endParaRPr lang="en-US"/>
          </a:p>
        </p:txBody>
      </p:sp>
    </p:spTree>
    <p:extLst>
      <p:ext uri="{BB962C8B-B14F-4D97-AF65-F5344CB8AC3E}">
        <p14:creationId xmlns:p14="http://schemas.microsoft.com/office/powerpoint/2010/main" val="2337346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Mental health includes our emotional, psychological, and social well-being. </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state of our mental health affects our physical health, the way that we think, the actions that we take, and the way we interact with other people.</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Several things contribute to your mental health, including</a:t>
            </a:r>
            <a:r>
              <a:rPr lang="en-US" sz="1200" kern="1200" baseline="0" dirty="0" smtClean="0">
                <a:solidFill>
                  <a:schemeClr val="tx1"/>
                </a:solidFill>
                <a:effectLst/>
                <a:latin typeface="+mn-lt"/>
                <a:ea typeface="+mn-ea"/>
                <a:cs typeface="+mn-cs"/>
              </a:rPr>
              <a:t> your</a:t>
            </a:r>
            <a:r>
              <a:rPr lang="en-US" sz="1200" kern="1200" dirty="0" smtClean="0">
                <a:solidFill>
                  <a:schemeClr val="tx1"/>
                </a:solidFill>
                <a:effectLst/>
                <a:latin typeface="+mn-lt"/>
                <a:ea typeface="+mn-ea"/>
                <a:cs typeface="+mn-cs"/>
              </a:rPr>
              <a:t> genes or brain chemistry; life experiences, such as abuse you may have experienced or a traumatic experience; and any family history of mental problems.</a:t>
            </a:r>
            <a:endParaRPr lang="en-US" dirty="0" smtClean="0">
              <a:effectLst/>
            </a:endParaRP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6884C746-D023-48A3-AE29-B07033659362}" type="slidenum">
              <a:rPr lang="en-US" smtClean="0"/>
              <a:t>3</a:t>
            </a:fld>
            <a:endParaRPr lang="en-US"/>
          </a:p>
        </p:txBody>
      </p:sp>
    </p:spTree>
    <p:extLst>
      <p:ext uri="{BB962C8B-B14F-4D97-AF65-F5344CB8AC3E}">
        <p14:creationId xmlns:p14="http://schemas.microsoft.com/office/powerpoint/2010/main" val="346139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are several reasons why so many African Americans are not receiving they treatment the need for depression. </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Some of those reasons include stigma, which we just discussed; not having insurance; not trusting therapists; and not being able to find an African American therapist.</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Social circumstances can negatively affect African Americans’ mental health at a greater rate than White people.</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African Americans are more likely to experience economic distress, racism, and other social issues that increase the chances of developing depression or other mental illnesses.</a:t>
            </a:r>
            <a:endParaRPr lang="en-US" dirty="0" smtClean="0">
              <a:effectLst/>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84C746-D023-48A3-AE29-B07033659362}" type="slidenum">
              <a:rPr lang="en-US" smtClean="0"/>
              <a:t>4</a:t>
            </a:fld>
            <a:endParaRPr lang="en-US"/>
          </a:p>
        </p:txBody>
      </p:sp>
    </p:spTree>
    <p:extLst>
      <p:ext uri="{BB962C8B-B14F-4D97-AF65-F5344CB8AC3E}">
        <p14:creationId xmlns:p14="http://schemas.microsoft.com/office/powerpoint/2010/main" val="3438143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Psycho, weirdo, crazy, </a:t>
            </a:r>
            <a:r>
              <a:rPr lang="en-US" sz="1200" kern="1200" dirty="0" err="1" smtClean="0">
                <a:solidFill>
                  <a:schemeClr val="tx1"/>
                </a:solidFill>
                <a:effectLst/>
                <a:latin typeface="+mn-lt"/>
                <a:ea typeface="+mn-ea"/>
                <a:cs typeface="+mn-cs"/>
              </a:rPr>
              <a:t>schizo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basketcase</a:t>
            </a:r>
            <a:r>
              <a:rPr lang="en-US" sz="1200" kern="1200" dirty="0" smtClean="0">
                <a:solidFill>
                  <a:schemeClr val="tx1"/>
                </a:solidFill>
                <a:effectLst/>
                <a:latin typeface="+mn-lt"/>
                <a:ea typeface="+mn-ea"/>
                <a:cs typeface="+mn-cs"/>
              </a:rPr>
              <a:t>, and wacko. These are negative terms that have been associated with people with mental health issues. What other terms or phrases can you think of?</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Has anyone here ever been afraid to share your feelings for fear of being called one of these terms?</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negative feelings that people have toward people with mental health issues is called mental health stigma. Mental health stigma keeps a lot of people from seeking help for issues like depression. </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you were younger and feeling sad, a friend or family member may have told you that talking about your feelings makes you soft. That simply isn’t true.</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want men in the African American community to feel we can talk more openly about our mental health.</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don’t want any men—or women—to suffer in silence. And we want our community to understand how to help those who are suffering. </a:t>
            </a:r>
            <a:endParaRPr lang="en-US" dirty="0">
              <a:effectLst/>
            </a:endParaRPr>
          </a:p>
        </p:txBody>
      </p:sp>
      <p:sp>
        <p:nvSpPr>
          <p:cNvPr id="4" name="Slide Number Placeholder 3"/>
          <p:cNvSpPr>
            <a:spLocks noGrp="1"/>
          </p:cNvSpPr>
          <p:nvPr>
            <p:ph type="sldNum" sz="quarter" idx="10"/>
          </p:nvPr>
        </p:nvSpPr>
        <p:spPr/>
        <p:txBody>
          <a:bodyPr/>
          <a:lstStyle/>
          <a:p>
            <a:fld id="{6884C746-D023-48A3-AE29-B07033659362}" type="slidenum">
              <a:rPr lang="en-US" smtClean="0"/>
              <a:t>5</a:t>
            </a:fld>
            <a:endParaRPr lang="en-US"/>
          </a:p>
        </p:txBody>
      </p:sp>
    </p:spTree>
    <p:extLst>
      <p:ext uri="{BB962C8B-B14F-4D97-AF65-F5344CB8AC3E}">
        <p14:creationId xmlns:p14="http://schemas.microsoft.com/office/powerpoint/2010/main" val="145066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Mental health is a topic that many African American men consider taboo and don’t often discuss. Depression is one of the most common mental illnesses, but it is an </a:t>
            </a:r>
            <a:r>
              <a:rPr lang="en-US" sz="1200" kern="1200" dirty="0" err="1" smtClean="0">
                <a:solidFill>
                  <a:schemeClr val="tx1"/>
                </a:solidFill>
                <a:effectLst/>
                <a:latin typeface="+mn-lt"/>
                <a:ea typeface="+mn-ea"/>
                <a:cs typeface="+mn-cs"/>
              </a:rPr>
              <a:t>underrecognized</a:t>
            </a:r>
            <a:r>
              <a:rPr lang="en-US" sz="1200" kern="1200" dirty="0" smtClean="0">
                <a:solidFill>
                  <a:schemeClr val="tx1"/>
                </a:solidFill>
                <a:effectLst/>
                <a:latin typeface="+mn-lt"/>
                <a:ea typeface="+mn-ea"/>
                <a:cs typeface="+mn-cs"/>
              </a:rPr>
              <a:t> and undertreated problem among African American men. </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About one in five Americans struggle with a mental illness in any given year, regardless of their race.</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African Americans are 20 percent more likely to have serious psychological distress than whites are.</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Suicide is the third leading cause of death among African Americans ages 15 to 24.</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Less than half of all Americans with a mental disorder get the treatment that they need. But the proportion of African Americans who need mental health treatment and get it is only </a:t>
            </a:r>
            <a:r>
              <a:rPr lang="en-US" sz="1200" b="1" kern="1200" dirty="0" smtClean="0">
                <a:solidFill>
                  <a:schemeClr val="tx1"/>
                </a:solidFill>
                <a:effectLst/>
                <a:latin typeface="+mn-lt"/>
                <a:ea typeface="+mn-ea"/>
                <a:cs typeface="+mn-cs"/>
              </a:rPr>
              <a:t>half </a:t>
            </a:r>
            <a:r>
              <a:rPr lang="en-US" sz="1200" kern="1200" dirty="0" smtClean="0">
                <a:solidFill>
                  <a:schemeClr val="tx1"/>
                </a:solidFill>
                <a:effectLst/>
                <a:latin typeface="+mn-lt"/>
                <a:ea typeface="+mn-ea"/>
                <a:cs typeface="+mn-cs"/>
              </a:rPr>
              <a:t>that of whites.</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African American men are </a:t>
            </a:r>
            <a:r>
              <a:rPr lang="en-US" sz="1200" b="1" kern="1200" dirty="0" smtClean="0">
                <a:solidFill>
                  <a:schemeClr val="tx1"/>
                </a:solidFill>
                <a:effectLst/>
                <a:latin typeface="+mn-lt"/>
                <a:ea typeface="+mn-ea"/>
                <a:cs typeface="+mn-cs"/>
              </a:rPr>
              <a:t>4 times</a:t>
            </a:r>
            <a:r>
              <a:rPr lang="en-US" sz="1200" kern="1200" dirty="0" smtClean="0">
                <a:solidFill>
                  <a:schemeClr val="tx1"/>
                </a:solidFill>
                <a:effectLst/>
                <a:latin typeface="+mn-lt"/>
                <a:ea typeface="+mn-ea"/>
                <a:cs typeface="+mn-cs"/>
              </a:rPr>
              <a:t> more likely to die by suicide than African American women are.</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It’s clear that depression is a serious problem for African American men. Ignoring those problems or pretending that they don’t exist won’t make them go away.</a:t>
            </a:r>
            <a:endParaRPr lang="en-US" dirty="0" smtClean="0">
              <a:effectLst/>
            </a:endParaRPr>
          </a:p>
        </p:txBody>
      </p:sp>
      <p:sp>
        <p:nvSpPr>
          <p:cNvPr id="4" name="Slide Number Placeholder 3"/>
          <p:cNvSpPr>
            <a:spLocks noGrp="1"/>
          </p:cNvSpPr>
          <p:nvPr>
            <p:ph type="sldNum" sz="quarter" idx="10"/>
          </p:nvPr>
        </p:nvSpPr>
        <p:spPr/>
        <p:txBody>
          <a:bodyPr/>
          <a:lstStyle/>
          <a:p>
            <a:fld id="{6884C746-D023-48A3-AE29-B07033659362}" type="slidenum">
              <a:rPr lang="en-US" smtClean="0"/>
              <a:t>6</a:t>
            </a:fld>
            <a:endParaRPr lang="en-US"/>
          </a:p>
        </p:txBody>
      </p:sp>
    </p:spTree>
    <p:extLst>
      <p:ext uri="{BB962C8B-B14F-4D97-AF65-F5344CB8AC3E}">
        <p14:creationId xmlns:p14="http://schemas.microsoft.com/office/powerpoint/2010/main" val="1584290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How can you tell whether someone is depressed? Depression doesn’t look the same for every person, but there are common symptoms that you may see.</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man may have aches and pains, headaches, or digestive problems suddenly; he may lose interest in activities he used to enjoy; he may have problems concentrating; or he may express feelings of hopelessness and helplessness.</a:t>
            </a:r>
            <a:endParaRPr lang="en-US" dirty="0" smtClean="0">
              <a:effectLst/>
            </a:endParaRPr>
          </a:p>
        </p:txBody>
      </p:sp>
      <p:sp>
        <p:nvSpPr>
          <p:cNvPr id="4" name="Slide Number Placeholder 3"/>
          <p:cNvSpPr>
            <a:spLocks noGrp="1"/>
          </p:cNvSpPr>
          <p:nvPr>
            <p:ph type="sldNum" sz="quarter" idx="10"/>
          </p:nvPr>
        </p:nvSpPr>
        <p:spPr/>
        <p:txBody>
          <a:bodyPr/>
          <a:lstStyle/>
          <a:p>
            <a:fld id="{6884C746-D023-48A3-AE29-B07033659362}" type="slidenum">
              <a:rPr lang="en-US" smtClean="0"/>
              <a:t>7</a:t>
            </a:fld>
            <a:endParaRPr lang="en-US"/>
          </a:p>
        </p:txBody>
      </p:sp>
    </p:spTree>
    <p:extLst>
      <p:ext uri="{BB962C8B-B14F-4D97-AF65-F5344CB8AC3E}">
        <p14:creationId xmlns:p14="http://schemas.microsoft.com/office/powerpoint/2010/main" val="86635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all have days where we feel down and less happy than usual, and that’s perfectly natural. But when sad feelings are keeping you or someone you know from living their everyday lives as normal—that’s when it may be time to seek help. </a:t>
            </a:r>
            <a:endParaRPr lang="en-US" dirty="0">
              <a:effectLst/>
            </a:endParaRPr>
          </a:p>
        </p:txBody>
      </p:sp>
      <p:sp>
        <p:nvSpPr>
          <p:cNvPr id="4" name="Slide Number Placeholder 3"/>
          <p:cNvSpPr>
            <a:spLocks noGrp="1"/>
          </p:cNvSpPr>
          <p:nvPr>
            <p:ph type="sldNum" sz="quarter" idx="10"/>
          </p:nvPr>
        </p:nvSpPr>
        <p:spPr/>
        <p:txBody>
          <a:bodyPr/>
          <a:lstStyle/>
          <a:p>
            <a:fld id="{6884C746-D023-48A3-AE29-B07033659362}" type="slidenum">
              <a:rPr lang="en-US" smtClean="0"/>
              <a:t>8</a:t>
            </a:fld>
            <a:endParaRPr lang="en-US"/>
          </a:p>
        </p:txBody>
      </p:sp>
    </p:spTree>
    <p:extLst>
      <p:ext uri="{BB962C8B-B14F-4D97-AF65-F5344CB8AC3E}">
        <p14:creationId xmlns:p14="http://schemas.microsoft.com/office/powerpoint/2010/main" val="2120624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you notice a friend has been going through a difficult time for a while, it may be time to reach out and find him help.</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It’s normal for someone to feel sad after a death or when he’s sick, going through a breakup, struggling at work or school, or having money problems. But if the sadness doesn’t go away, keeps coming back, lasts more than a few weeks, or makes it hard to carry on with daily life, it may be depression.</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Here are some suggestions on what to say.</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6884C746-D023-48A3-AE29-B07033659362}" type="slidenum">
              <a:rPr lang="en-US" smtClean="0"/>
              <a:t>9</a:t>
            </a:fld>
            <a:endParaRPr lang="en-US"/>
          </a:p>
        </p:txBody>
      </p:sp>
    </p:spTree>
    <p:extLst>
      <p:ext uri="{BB962C8B-B14F-4D97-AF65-F5344CB8AC3E}">
        <p14:creationId xmlns:p14="http://schemas.microsoft.com/office/powerpoint/2010/main" val="46676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7436"/>
            <a:ext cx="7772400" cy="1470025"/>
          </a:xfrm>
        </p:spPr>
        <p:txBody>
          <a:bodyPr anchor="t">
            <a:normAutofit/>
          </a:bodyPr>
          <a:lstStyle>
            <a:lvl1pPr>
              <a:defRPr sz="2800" b="1">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4490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231086" cy="6910873"/>
          </a:xfrm>
          <a:prstGeom prst="rect">
            <a:avLst/>
          </a:prstGeom>
        </p:spPr>
      </p:pic>
      <p:sp>
        <p:nvSpPr>
          <p:cNvPr id="2" name="Title 1"/>
          <p:cNvSpPr>
            <a:spLocks noGrp="1"/>
          </p:cNvSpPr>
          <p:nvPr>
            <p:ph type="title"/>
          </p:nvPr>
        </p:nvSpPr>
        <p:spPr/>
        <p:txBody>
          <a:bodyPr>
            <a:normAutofit/>
          </a:bodyPr>
          <a:lstStyle>
            <a:lvl1pPr>
              <a:defRPr sz="3600" b="1">
                <a:solidFill>
                  <a:srgbClr val="770089"/>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3797746"/>
          </a:xfrm>
        </p:spPr>
        <p:txBody>
          <a:bodyPr/>
          <a:lstStyle>
            <a:lvl1pPr marL="342900" indent="-342900">
              <a:buFont typeface="LucidaGrande" charset="0"/>
              <a:buChar char="Ω"/>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80841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F6A67-8C05-5B4F-A618-B814DB00BF9E}" type="datetimeFigureOut">
              <a:rPr lang="en-US" smtClean="0"/>
              <a:t>4/22/16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349B6-888F-1B4E-A1AF-709216E0D30C}" type="slidenum">
              <a:rPr lang="en-US" smtClean="0"/>
              <a:t>‹#›</a:t>
            </a:fld>
            <a:endParaRPr lang="en-US"/>
          </a:p>
        </p:txBody>
      </p:sp>
    </p:spTree>
    <p:extLst>
      <p:ext uri="{BB962C8B-B14F-4D97-AF65-F5344CB8AC3E}">
        <p14:creationId xmlns:p14="http://schemas.microsoft.com/office/powerpoint/2010/main" val="178049297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oppf.org/" TargetMode="External"/><Relationship Id="rId4" Type="http://schemas.openxmlformats.org/officeDocument/2006/relationships/hyperlink" Target="http://www.nimhd.nih.gov/"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065" y="2434561"/>
            <a:ext cx="7772400" cy="939616"/>
          </a:xfrm>
        </p:spPr>
        <p:txBody>
          <a:bodyPr>
            <a:normAutofit fontScale="90000"/>
          </a:bodyPr>
          <a:lstStyle/>
          <a:p>
            <a:r>
              <a:rPr lang="en-US" dirty="0" smtClean="0"/>
              <a:t>A Community Discussion </a:t>
            </a:r>
            <a:br>
              <a:rPr lang="en-US" dirty="0" smtClean="0"/>
            </a:br>
            <a:r>
              <a:rPr lang="en-US" dirty="0" smtClean="0"/>
              <a:t>on African American Men and Mental Health</a:t>
            </a:r>
            <a:endParaRPr lang="en-US" dirty="0"/>
          </a:p>
        </p:txBody>
      </p:sp>
      <p:pic>
        <p:nvPicPr>
          <p:cNvPr id="4" name="Picture 3" descr="BYOMM-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65" y="1631580"/>
            <a:ext cx="7772400" cy="550546"/>
          </a:xfrm>
          <a:prstGeom prst="rect">
            <a:avLst/>
          </a:prstGeom>
        </p:spPr>
      </p:pic>
      <p:sp>
        <p:nvSpPr>
          <p:cNvPr id="3" name="TextBox 2"/>
          <p:cNvSpPr txBox="1"/>
          <p:nvPr/>
        </p:nvSpPr>
        <p:spPr>
          <a:xfrm>
            <a:off x="550234" y="3374177"/>
            <a:ext cx="8086061" cy="830997"/>
          </a:xfrm>
          <a:prstGeom prst="rect">
            <a:avLst/>
          </a:prstGeom>
          <a:noFill/>
        </p:spPr>
        <p:txBody>
          <a:bodyPr wrap="square" rtlCol="0">
            <a:spAutoFit/>
          </a:bodyPr>
          <a:lstStyle/>
          <a:p>
            <a:pPr algn="ctr"/>
            <a:r>
              <a:rPr lang="en-US" sz="2400" dirty="0" smtClean="0">
                <a:solidFill>
                  <a:srgbClr val="FFCF37"/>
                </a:solidFill>
              </a:rPr>
              <a:t>Presented by the (insert chapter name) chapter of </a:t>
            </a:r>
          </a:p>
          <a:p>
            <a:pPr algn="ctr"/>
            <a:r>
              <a:rPr lang="en-US" sz="2400" dirty="0" smtClean="0">
                <a:solidFill>
                  <a:srgbClr val="FFCF37"/>
                </a:solidFill>
              </a:rPr>
              <a:t>Omega Psi Phi Fraternity, Inc. </a:t>
            </a:r>
            <a:endParaRPr lang="en-US" sz="2400" dirty="0">
              <a:solidFill>
                <a:srgbClr val="FFCF37"/>
              </a:solidFill>
            </a:endParaRPr>
          </a:p>
        </p:txBody>
      </p:sp>
    </p:spTree>
    <p:extLst>
      <p:ext uri="{BB962C8B-B14F-4D97-AF65-F5344CB8AC3E}">
        <p14:creationId xmlns:p14="http://schemas.microsoft.com/office/powerpoint/2010/main" val="174070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You Be a Friend to Someone With Depression?</a:t>
            </a:r>
          </a:p>
        </p:txBody>
      </p:sp>
      <p:sp>
        <p:nvSpPr>
          <p:cNvPr id="3" name="Content Placeholder 2"/>
          <p:cNvSpPr>
            <a:spLocks noGrp="1"/>
          </p:cNvSpPr>
          <p:nvPr>
            <p:ph idx="1"/>
          </p:nvPr>
        </p:nvSpPr>
        <p:spPr>
          <a:xfrm>
            <a:off x="300789" y="1600201"/>
            <a:ext cx="8229600" cy="3797746"/>
          </a:xfrm>
        </p:spPr>
        <p:txBody>
          <a:bodyPr>
            <a:normAutofit/>
          </a:bodyPr>
          <a:lstStyle/>
          <a:p>
            <a:pPr lvl="1">
              <a:buFont typeface="ArialMT" charset="0"/>
              <a:buChar char="Ω"/>
            </a:pPr>
            <a:r>
              <a:rPr lang="en-US" dirty="0"/>
              <a:t>Don’t make him </a:t>
            </a:r>
            <a:r>
              <a:rPr lang="en-US" dirty="0" smtClean="0"/>
              <a:t>regret opening up to you. It takes courage </a:t>
            </a:r>
            <a:br>
              <a:rPr lang="en-US" dirty="0" smtClean="0"/>
            </a:br>
            <a:r>
              <a:rPr lang="en-US" dirty="0" smtClean="0"/>
              <a:t>to speak about depression. </a:t>
            </a:r>
            <a:r>
              <a:rPr lang="en-US" dirty="0"/>
              <a:t>DO NOT </a:t>
            </a:r>
            <a:r>
              <a:rPr lang="en-US" dirty="0" smtClean="0"/>
              <a:t>say:</a:t>
            </a:r>
          </a:p>
          <a:p>
            <a:pPr lvl="2">
              <a:buFont typeface="Arial" panose="020B0604020202020204" pitchFamily="34" charset="0"/>
              <a:buChar char="•"/>
            </a:pPr>
            <a:r>
              <a:rPr lang="en-US" dirty="0" smtClean="0"/>
              <a:t> It’s </a:t>
            </a:r>
            <a:r>
              <a:rPr lang="en-US" dirty="0"/>
              <a:t>all in your head.</a:t>
            </a:r>
          </a:p>
          <a:p>
            <a:pPr lvl="2">
              <a:buFont typeface="Arial" panose="020B0604020202020204" pitchFamily="34" charset="0"/>
              <a:buChar char="•"/>
            </a:pPr>
            <a:r>
              <a:rPr lang="en-US" dirty="0" smtClean="0"/>
              <a:t> You’re </a:t>
            </a:r>
            <a:r>
              <a:rPr lang="en-US" dirty="0"/>
              <a:t>just having a bad day.</a:t>
            </a:r>
          </a:p>
          <a:p>
            <a:pPr lvl="2">
              <a:buFont typeface="Arial" panose="020B0604020202020204" pitchFamily="34" charset="0"/>
              <a:buChar char="•"/>
            </a:pPr>
            <a:r>
              <a:rPr lang="en-US" dirty="0" smtClean="0"/>
              <a:t> I’m </a:t>
            </a:r>
            <a:r>
              <a:rPr lang="en-US" dirty="0"/>
              <a:t>sure it’s nothing to worry about.</a:t>
            </a:r>
          </a:p>
          <a:p>
            <a:pPr lvl="2">
              <a:buFont typeface="Arial" panose="020B0604020202020204" pitchFamily="34" charset="0"/>
              <a:buChar char="•"/>
            </a:pPr>
            <a:r>
              <a:rPr lang="en-US" dirty="0" smtClean="0"/>
              <a:t> Man up. You </a:t>
            </a:r>
            <a:r>
              <a:rPr lang="en-US" dirty="0"/>
              <a:t>can deal with this on your own.</a:t>
            </a:r>
          </a:p>
          <a:p>
            <a:pPr lvl="2">
              <a:buFont typeface="Arial" panose="020B0604020202020204" pitchFamily="34" charset="0"/>
              <a:buChar char="•"/>
            </a:pPr>
            <a:r>
              <a:rPr lang="en-US" dirty="0" smtClean="0"/>
              <a:t> Why </a:t>
            </a:r>
            <a:r>
              <a:rPr lang="en-US" dirty="0"/>
              <a:t>are you talking about this stuff?</a:t>
            </a:r>
          </a:p>
          <a:p>
            <a:pPr lvl="2">
              <a:buFont typeface="Arial" panose="020B0604020202020204" pitchFamily="34" charset="0"/>
              <a:buChar char="•"/>
            </a:pPr>
            <a:r>
              <a:rPr lang="en-US" dirty="0" smtClean="0"/>
              <a:t> You </a:t>
            </a:r>
            <a:r>
              <a:rPr lang="en-US" dirty="0"/>
              <a:t>don’t want people to think you’re crazy.</a:t>
            </a:r>
          </a:p>
          <a:p>
            <a:pPr lvl="2">
              <a:buFont typeface="Arial" panose="020B0604020202020204" pitchFamily="34" charset="0"/>
              <a:buChar char="•"/>
            </a:pPr>
            <a:r>
              <a:rPr lang="en-US" dirty="0" smtClean="0"/>
              <a:t> Counseling </a:t>
            </a:r>
            <a:r>
              <a:rPr lang="en-US" dirty="0"/>
              <a:t>is for sissies.</a:t>
            </a:r>
          </a:p>
          <a:p>
            <a:pPr lvl="2">
              <a:buFont typeface="Arial" panose="020B0604020202020204" pitchFamily="34" charset="0"/>
              <a:buChar char="•"/>
            </a:pPr>
            <a:r>
              <a:rPr lang="en-US" dirty="0" smtClean="0"/>
              <a:t> What </a:t>
            </a:r>
            <a:r>
              <a:rPr lang="en-US" dirty="0"/>
              <a:t>will your family say?</a:t>
            </a:r>
          </a:p>
          <a:p>
            <a:endParaRPr lang="en-US" dirty="0"/>
          </a:p>
        </p:txBody>
      </p:sp>
    </p:spTree>
    <p:extLst>
      <p:ext uri="{BB962C8B-B14F-4D97-AF65-F5344CB8AC3E}">
        <p14:creationId xmlns:p14="http://schemas.microsoft.com/office/powerpoint/2010/main" val="842449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273" y="2288362"/>
            <a:ext cx="7772400" cy="1470025"/>
          </a:xfrm>
        </p:spPr>
        <p:txBody>
          <a:bodyPr>
            <a:normAutofit/>
          </a:bodyPr>
          <a:lstStyle/>
          <a:p>
            <a:r>
              <a:rPr lang="en-US" sz="5400" dirty="0" smtClean="0">
                <a:solidFill>
                  <a:srgbClr val="FFCF37"/>
                </a:solidFill>
              </a:rPr>
              <a:t>Group Exercise</a:t>
            </a:r>
            <a:endParaRPr lang="en-US" sz="5400" dirty="0">
              <a:solidFill>
                <a:srgbClr val="FFCF37"/>
              </a:solidFill>
            </a:endParaRPr>
          </a:p>
        </p:txBody>
      </p:sp>
    </p:spTree>
    <p:extLst>
      <p:ext uri="{BB962C8B-B14F-4D97-AF65-F5344CB8AC3E}">
        <p14:creationId xmlns:p14="http://schemas.microsoft.com/office/powerpoint/2010/main" val="3126409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Treating Depression</a:t>
            </a:r>
            <a:endParaRPr lang="en-US" dirty="0"/>
          </a:p>
        </p:txBody>
      </p:sp>
      <p:sp>
        <p:nvSpPr>
          <p:cNvPr id="4" name="Content Placeholder 3"/>
          <p:cNvSpPr>
            <a:spLocks noGrp="1"/>
          </p:cNvSpPr>
          <p:nvPr>
            <p:ph idx="1"/>
          </p:nvPr>
        </p:nvSpPr>
        <p:spPr/>
        <p:txBody>
          <a:bodyPr>
            <a:noAutofit/>
          </a:bodyPr>
          <a:lstStyle/>
          <a:p>
            <a:r>
              <a:rPr lang="en-US" dirty="0" smtClean="0"/>
              <a:t>Depression </a:t>
            </a:r>
            <a:r>
              <a:rPr lang="en-US" b="1" dirty="0" smtClean="0"/>
              <a:t>is</a:t>
            </a:r>
            <a:r>
              <a:rPr lang="en-US" dirty="0" smtClean="0"/>
              <a:t> treatable and recovery </a:t>
            </a:r>
            <a:r>
              <a:rPr lang="en-US" b="1" dirty="0" smtClean="0"/>
              <a:t>is</a:t>
            </a:r>
            <a:r>
              <a:rPr lang="en-US" dirty="0" smtClean="0"/>
              <a:t> possible</a:t>
            </a:r>
          </a:p>
          <a:p>
            <a:r>
              <a:rPr lang="en-US" dirty="0" smtClean="0"/>
              <a:t>Treatment options include:</a:t>
            </a:r>
          </a:p>
          <a:p>
            <a:pPr lvl="1">
              <a:buFont typeface="Arial" charset="0"/>
              <a:buChar char="•"/>
            </a:pPr>
            <a:r>
              <a:rPr lang="en-US" sz="2400" dirty="0" smtClean="0"/>
              <a:t>Counseling </a:t>
            </a:r>
          </a:p>
          <a:p>
            <a:pPr lvl="1">
              <a:buFont typeface="Arial" charset="0"/>
              <a:buChar char="•"/>
            </a:pPr>
            <a:r>
              <a:rPr lang="en-US" sz="2400" dirty="0" smtClean="0"/>
              <a:t>Psychotherapy</a:t>
            </a:r>
          </a:p>
          <a:p>
            <a:pPr lvl="1">
              <a:buFont typeface="Arial" charset="0"/>
              <a:buChar char="•"/>
            </a:pPr>
            <a:r>
              <a:rPr lang="en-US" sz="2400" dirty="0" smtClean="0"/>
              <a:t>Medication</a:t>
            </a:r>
          </a:p>
          <a:p>
            <a:pPr marL="342900" lvl="1" indent="-342900">
              <a:buFont typeface=".HelveticaNeueDeskInterface-Regular" charset="0"/>
              <a:buChar char="Ω"/>
            </a:pPr>
            <a:r>
              <a:rPr lang="en-US" sz="2400" dirty="0"/>
              <a:t>A mental health professional can work with you to design a treatment plan that best fits your individual </a:t>
            </a:r>
            <a:r>
              <a:rPr lang="en-US" sz="2400" dirty="0" smtClean="0"/>
              <a:t>needs</a:t>
            </a:r>
          </a:p>
          <a:p>
            <a:r>
              <a:rPr lang="en-US" dirty="0" smtClean="0"/>
              <a:t>Faith </a:t>
            </a:r>
            <a:r>
              <a:rPr lang="en-US" dirty="0"/>
              <a:t>and spirituality can be a part of your healing from </a:t>
            </a:r>
            <a:r>
              <a:rPr lang="en-US" dirty="0" smtClean="0"/>
              <a:t>depression</a:t>
            </a:r>
            <a:endParaRPr lang="en-US" dirty="0"/>
          </a:p>
        </p:txBody>
      </p:sp>
    </p:spTree>
    <p:extLst>
      <p:ext uri="{BB962C8B-B14F-4D97-AF65-F5344CB8AC3E}">
        <p14:creationId xmlns:p14="http://schemas.microsoft.com/office/powerpoint/2010/main" val="348043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Positive Mental Health</a:t>
            </a:r>
            <a:endParaRPr lang="en-US" dirty="0"/>
          </a:p>
        </p:txBody>
      </p:sp>
      <p:sp>
        <p:nvSpPr>
          <p:cNvPr id="3" name="Content Placeholder 2"/>
          <p:cNvSpPr>
            <a:spLocks noGrp="1"/>
          </p:cNvSpPr>
          <p:nvPr>
            <p:ph idx="1"/>
          </p:nvPr>
        </p:nvSpPr>
        <p:spPr>
          <a:xfrm>
            <a:off x="457200" y="1600201"/>
            <a:ext cx="8229600" cy="4322804"/>
          </a:xfrm>
        </p:spPr>
        <p:txBody>
          <a:bodyPr>
            <a:normAutofit/>
          </a:bodyPr>
          <a:lstStyle/>
          <a:p>
            <a:pPr>
              <a:buFont typeface="ArialMT" charset="0"/>
              <a:buChar char="Ω"/>
            </a:pPr>
            <a:r>
              <a:rPr lang="en-US" dirty="0" smtClean="0"/>
              <a:t>Strategies that doctors recommend for maintaining positive mental health include:</a:t>
            </a:r>
          </a:p>
          <a:p>
            <a:pPr lvl="1">
              <a:lnSpc>
                <a:spcPct val="110000"/>
              </a:lnSpc>
              <a:buFont typeface="Arial" charset="0"/>
              <a:buChar char="•"/>
            </a:pPr>
            <a:r>
              <a:rPr lang="en-US" dirty="0" smtClean="0"/>
              <a:t>Keeping in touch with friends and family who can provide emotional support</a:t>
            </a:r>
          </a:p>
          <a:p>
            <a:pPr lvl="1">
              <a:lnSpc>
                <a:spcPct val="110000"/>
              </a:lnSpc>
              <a:buFont typeface="Arial" charset="0"/>
              <a:buChar char="•"/>
            </a:pPr>
            <a:r>
              <a:rPr lang="en-US" dirty="0" smtClean="0"/>
              <a:t>Engaging in physical activity every day</a:t>
            </a:r>
          </a:p>
          <a:p>
            <a:pPr lvl="1">
              <a:lnSpc>
                <a:spcPct val="110000"/>
              </a:lnSpc>
              <a:buFont typeface="Arial" charset="0"/>
              <a:buChar char="•"/>
            </a:pPr>
            <a:r>
              <a:rPr lang="en-US" dirty="0" smtClean="0"/>
              <a:t>Saying “no” to new responsibilities when your plate is full</a:t>
            </a:r>
          </a:p>
          <a:p>
            <a:pPr lvl="1">
              <a:lnSpc>
                <a:spcPct val="110000"/>
              </a:lnSpc>
              <a:buFont typeface="Arial" charset="0"/>
              <a:buChar char="•"/>
            </a:pPr>
            <a:r>
              <a:rPr lang="en-US" dirty="0" smtClean="0"/>
              <a:t>Getting enough sleep </a:t>
            </a:r>
          </a:p>
          <a:p>
            <a:pPr lvl="1">
              <a:lnSpc>
                <a:spcPct val="110000"/>
              </a:lnSpc>
              <a:buFont typeface="Arial" charset="0"/>
              <a:buChar char="•"/>
            </a:pPr>
            <a:r>
              <a:rPr lang="en-US" dirty="0" smtClean="0"/>
              <a:t>Seeking help from a mental health professional when stress becomes overwhelming </a:t>
            </a:r>
            <a:endParaRPr lang="en-US" dirty="0"/>
          </a:p>
        </p:txBody>
      </p:sp>
    </p:spTree>
    <p:extLst>
      <p:ext uri="{BB962C8B-B14F-4D97-AF65-F5344CB8AC3E}">
        <p14:creationId xmlns:p14="http://schemas.microsoft.com/office/powerpoint/2010/main" val="324938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273" y="2288362"/>
            <a:ext cx="7772400" cy="1470025"/>
          </a:xfrm>
        </p:spPr>
        <p:txBody>
          <a:bodyPr>
            <a:normAutofit/>
          </a:bodyPr>
          <a:lstStyle/>
          <a:p>
            <a:r>
              <a:rPr lang="en-US" sz="5400" dirty="0" smtClean="0">
                <a:solidFill>
                  <a:srgbClr val="FFCF37"/>
                </a:solidFill>
              </a:rPr>
              <a:t>Questions?</a:t>
            </a:r>
            <a:endParaRPr lang="en-US" sz="5400" dirty="0">
              <a:solidFill>
                <a:srgbClr val="FFCF37"/>
              </a:solidFill>
            </a:endParaRPr>
          </a:p>
        </p:txBody>
      </p:sp>
    </p:spTree>
    <p:extLst>
      <p:ext uri="{BB962C8B-B14F-4D97-AF65-F5344CB8AC3E}">
        <p14:creationId xmlns:p14="http://schemas.microsoft.com/office/powerpoint/2010/main" val="3533170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52"/>
            <a:ext cx="8229600" cy="1143000"/>
          </a:xfrm>
        </p:spPr>
        <p:txBody>
          <a:bodyPr/>
          <a:lstStyle/>
          <a:p>
            <a:r>
              <a:rPr lang="en-US" dirty="0" smtClean="0"/>
              <a:t>Resources</a:t>
            </a:r>
            <a:endParaRPr lang="en-US" dirty="0"/>
          </a:p>
        </p:txBody>
      </p:sp>
      <p:sp>
        <p:nvSpPr>
          <p:cNvPr id="3" name="Content Placeholder 2"/>
          <p:cNvSpPr>
            <a:spLocks noGrp="1"/>
          </p:cNvSpPr>
          <p:nvPr>
            <p:ph idx="1"/>
          </p:nvPr>
        </p:nvSpPr>
        <p:spPr>
          <a:xfrm>
            <a:off x="457200" y="1231714"/>
            <a:ext cx="8229600" cy="1224885"/>
          </a:xfrm>
        </p:spPr>
        <p:txBody>
          <a:bodyPr>
            <a:normAutofit/>
          </a:bodyPr>
          <a:lstStyle/>
          <a:p>
            <a:pPr marL="0" indent="0" algn="ctr">
              <a:buNone/>
            </a:pPr>
            <a:r>
              <a:rPr lang="en-US" sz="2000" b="1" dirty="0" smtClean="0"/>
              <a:t>For more information about the initiative</a:t>
            </a:r>
            <a:r>
              <a:rPr lang="en-US" sz="2000" b="1" dirty="0" smtClean="0">
                <a:solidFill>
                  <a:srgbClr val="FF0000"/>
                </a:solidFill>
              </a:rPr>
              <a:t>,</a:t>
            </a:r>
            <a:r>
              <a:rPr lang="en-US" sz="2000" b="1" dirty="0" smtClean="0"/>
              <a:t> visit:</a:t>
            </a:r>
          </a:p>
          <a:p>
            <a:pPr marL="0" indent="0" algn="ctr">
              <a:buNone/>
            </a:pPr>
            <a:r>
              <a:rPr lang="en-US" sz="1800" dirty="0" smtClean="0">
                <a:hlinkClick r:id="rId3"/>
              </a:rPr>
              <a:t>www.oppf.org</a:t>
            </a:r>
            <a:endParaRPr lang="en-US" sz="1800" dirty="0" smtClean="0"/>
          </a:p>
          <a:p>
            <a:pPr marL="0" indent="0" algn="ctr">
              <a:buNone/>
            </a:pPr>
            <a:r>
              <a:rPr lang="en-US" sz="1800" dirty="0" smtClean="0">
                <a:hlinkClick r:id="rId4"/>
              </a:rPr>
              <a:t>www.nimhd.nih.gov</a:t>
            </a:r>
            <a:r>
              <a:rPr lang="en-US" sz="1800" dirty="0" smtClean="0"/>
              <a:t> </a:t>
            </a:r>
            <a:endParaRPr lang="en-US" sz="1800" dirty="0"/>
          </a:p>
        </p:txBody>
      </p:sp>
      <p:sp>
        <p:nvSpPr>
          <p:cNvPr id="6" name="Rectangle 5"/>
          <p:cNvSpPr/>
          <p:nvPr/>
        </p:nvSpPr>
        <p:spPr>
          <a:xfrm>
            <a:off x="762000" y="2610426"/>
            <a:ext cx="8122694" cy="2554545"/>
          </a:xfrm>
          <a:prstGeom prst="rect">
            <a:avLst/>
          </a:prstGeom>
        </p:spPr>
        <p:txBody>
          <a:bodyPr wrap="square">
            <a:spAutoFit/>
          </a:bodyPr>
          <a:lstStyle/>
          <a:p>
            <a:pPr>
              <a:spcAft>
                <a:spcPts val="1200"/>
              </a:spcAft>
            </a:pPr>
            <a:r>
              <a:rPr lang="en-US" sz="2400" dirty="0" smtClean="0">
                <a:latin typeface="Arial" panose="020B0604020202020204" pitchFamily="34" charset="0"/>
                <a:cs typeface="Arial" panose="020B0604020202020204" pitchFamily="34" charset="0"/>
              </a:rPr>
              <a:t>Mental Health Resources</a:t>
            </a:r>
          </a:p>
          <a:p>
            <a:pPr marL="285750" lvl="0" indent="-285750">
              <a:buFont typeface=".HelveticaNeueDeskInterface-Regular" charset="0"/>
              <a:buChar char="Ω"/>
            </a:pPr>
            <a:r>
              <a:rPr lang="en-US" dirty="0">
                <a:latin typeface="Arial" panose="020B0604020202020204" pitchFamily="34" charset="0"/>
                <a:cs typeface="Arial" panose="020B0604020202020204" pitchFamily="34" charset="0"/>
              </a:rPr>
              <a:t>National Suicide Prevention </a:t>
            </a:r>
            <a:r>
              <a:rPr lang="en-US" dirty="0" smtClean="0">
                <a:latin typeface="Arial" panose="020B0604020202020204" pitchFamily="34" charset="0"/>
                <a:cs typeface="Arial" panose="020B0604020202020204" pitchFamily="34" charset="0"/>
              </a:rPr>
              <a:t>Lifeline: </a:t>
            </a:r>
            <a:r>
              <a:rPr lang="en-US" dirty="0">
                <a:latin typeface="Arial" panose="020B0604020202020204" pitchFamily="34" charset="0"/>
                <a:cs typeface="Arial" panose="020B0604020202020204" pitchFamily="34" charset="0"/>
              </a:rPr>
              <a:t>1‑800‑273‑TALK (8255) </a:t>
            </a:r>
            <a:endParaRPr lang="en-US" dirty="0" smtClean="0">
              <a:latin typeface="Arial" panose="020B0604020202020204" pitchFamily="34" charset="0"/>
              <a:cs typeface="Arial" panose="020B0604020202020204" pitchFamily="34" charset="0"/>
            </a:endParaRPr>
          </a:p>
          <a:p>
            <a:pPr marL="285750" lvl="0" indent="-285750">
              <a:buFont typeface=".HelveticaNeueDeskInterface-Regular" charset="0"/>
              <a:buChar char="Ω"/>
            </a:pPr>
            <a:r>
              <a:rPr lang="en-US" dirty="0" smtClean="0">
                <a:latin typeface="Arial" panose="020B0604020202020204" pitchFamily="34" charset="0"/>
                <a:cs typeface="Arial" panose="020B0604020202020204" pitchFamily="34" charset="0"/>
              </a:rPr>
              <a:t>Substance </a:t>
            </a:r>
            <a:r>
              <a:rPr lang="en-US" dirty="0">
                <a:latin typeface="Arial" panose="020B0604020202020204" pitchFamily="34" charset="0"/>
                <a:cs typeface="Arial" panose="020B0604020202020204" pitchFamily="34" charset="0"/>
              </a:rPr>
              <a:t>Abuse Mental Health Services Administration (SAMHSA) Treatment Referral </a:t>
            </a:r>
            <a:r>
              <a:rPr lang="en-US" dirty="0" smtClean="0">
                <a:latin typeface="Arial" panose="020B0604020202020204" pitchFamily="34" charset="0"/>
                <a:cs typeface="Arial" panose="020B0604020202020204" pitchFamily="34" charset="0"/>
              </a:rPr>
              <a:t>Helpline: </a:t>
            </a:r>
            <a:r>
              <a:rPr lang="en-US" dirty="0">
                <a:latin typeface="Arial" panose="020B0604020202020204" pitchFamily="34" charset="0"/>
                <a:cs typeface="Arial" panose="020B0604020202020204" pitchFamily="34" charset="0"/>
              </a:rPr>
              <a:t>1‑877‑SAMHSA7 (1‑877‑726‑4727) </a:t>
            </a:r>
            <a:endParaRPr lang="en-US" dirty="0" smtClean="0">
              <a:latin typeface="Arial" panose="020B0604020202020204" pitchFamily="34" charset="0"/>
              <a:cs typeface="Arial" panose="020B0604020202020204" pitchFamily="34" charset="0"/>
            </a:endParaRPr>
          </a:p>
          <a:p>
            <a:pPr marL="285750" indent="-285750">
              <a:buFont typeface=".HelveticaNeueDeskInterface-Regular" charset="0"/>
              <a:buChar char="Ω"/>
            </a:pPr>
            <a:r>
              <a:rPr lang="en-US" dirty="0">
                <a:latin typeface="Arial" panose="020B0604020202020204" pitchFamily="34" charset="0"/>
                <a:cs typeface="Arial" panose="020B0604020202020204" pitchFamily="34" charset="0"/>
              </a:rPr>
              <a:t>National Alliance on Mental Illness (NAMI) </a:t>
            </a:r>
            <a:r>
              <a:rPr lang="en-US" dirty="0" err="1" smtClean="0">
                <a:latin typeface="Arial" panose="020B0604020202020204" pitchFamily="34" charset="0"/>
                <a:cs typeface="Arial" panose="020B0604020202020204" pitchFamily="34" charset="0"/>
              </a:rPr>
              <a:t>HelpLine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1-800-950-NAMI (6264) </a:t>
            </a:r>
            <a:endParaRPr lang="en-US" dirty="0" smtClean="0">
              <a:latin typeface="Arial" panose="020B0604020202020204" pitchFamily="34" charset="0"/>
              <a:cs typeface="Arial" panose="020B0604020202020204" pitchFamily="34" charset="0"/>
            </a:endParaRPr>
          </a:p>
          <a:p>
            <a:pPr marL="285750" indent="-285750">
              <a:buFont typeface=".HelveticaNeueDeskInterface-Regular" charset="0"/>
              <a:buChar char="Ω"/>
            </a:pPr>
            <a:r>
              <a:rPr lang="en-US" b="1" dirty="0" smtClean="0">
                <a:solidFill>
                  <a:srgbClr val="FF0000"/>
                </a:solidFill>
                <a:latin typeface="Arial" panose="020B0604020202020204" pitchFamily="34" charset="0"/>
                <a:cs typeface="Arial" panose="020B0604020202020204" pitchFamily="34" charset="0"/>
              </a:rPr>
              <a:t>Add local resource</a:t>
            </a:r>
          </a:p>
          <a:p>
            <a:pPr marL="285750" indent="-285750">
              <a:buFont typeface=".HelveticaNeueDeskInterface-Regular" charset="0"/>
              <a:buChar char="Ω"/>
            </a:pPr>
            <a:r>
              <a:rPr lang="en-US" b="1" dirty="0" smtClean="0">
                <a:solidFill>
                  <a:srgbClr val="FF0000"/>
                </a:solidFill>
                <a:latin typeface="Arial" panose="020B0604020202020204" pitchFamily="34" charset="0"/>
                <a:cs typeface="Arial" panose="020B0604020202020204" pitchFamily="34" charset="0"/>
              </a:rPr>
              <a:t>Add local resource</a:t>
            </a:r>
          </a:p>
        </p:txBody>
      </p:sp>
    </p:spTree>
    <p:extLst>
      <p:ext uri="{BB962C8B-B14F-4D97-AF65-F5344CB8AC3E}">
        <p14:creationId xmlns:p14="http://schemas.microsoft.com/office/powerpoint/2010/main" val="4029492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2" y="96256"/>
            <a:ext cx="8229600" cy="1143000"/>
          </a:xfrm>
        </p:spPr>
        <p:txBody>
          <a:bodyPr>
            <a:normAutofit/>
          </a:bodyPr>
          <a:lstStyle/>
          <a:p>
            <a:r>
              <a:rPr lang="en-US" dirty="0" smtClean="0"/>
              <a:t>What is </a:t>
            </a:r>
            <a:r>
              <a:rPr lang="en-US" i="1" dirty="0" smtClean="0"/>
              <a:t>Brother, You’re on My Mind?</a:t>
            </a:r>
            <a:endParaRPr lang="en-US" i="1" dirty="0"/>
          </a:p>
        </p:txBody>
      </p:sp>
      <p:sp>
        <p:nvSpPr>
          <p:cNvPr id="3" name="Content Placeholder 2"/>
          <p:cNvSpPr>
            <a:spLocks noGrp="1"/>
          </p:cNvSpPr>
          <p:nvPr>
            <p:ph idx="1"/>
          </p:nvPr>
        </p:nvSpPr>
        <p:spPr>
          <a:xfrm>
            <a:off x="457200" y="1311443"/>
            <a:ext cx="8229600" cy="4224384"/>
          </a:xfrm>
        </p:spPr>
        <p:txBody>
          <a:bodyPr>
            <a:normAutofit fontScale="92500" lnSpcReduction="10000"/>
          </a:bodyPr>
          <a:lstStyle/>
          <a:p>
            <a:pPr>
              <a:lnSpc>
                <a:spcPct val="120000"/>
              </a:lnSpc>
              <a:buFont typeface="Arial" panose="020B0604020202020204" pitchFamily="34" charset="0"/>
              <a:buChar char="Ω"/>
            </a:pPr>
            <a:r>
              <a:rPr lang="en-US" i="1" dirty="0" smtClean="0"/>
              <a:t>Brother, You’re on My Mind</a:t>
            </a:r>
            <a:r>
              <a:rPr lang="en-US" dirty="0" smtClean="0"/>
              <a:t> is an </a:t>
            </a:r>
            <a:r>
              <a:rPr lang="en-US" dirty="0"/>
              <a:t>i</a:t>
            </a:r>
            <a:r>
              <a:rPr lang="en-US" dirty="0" smtClean="0"/>
              <a:t>nitiative from Omega </a:t>
            </a:r>
            <a:r>
              <a:rPr lang="en-US" dirty="0"/>
              <a:t>Psi Phi </a:t>
            </a:r>
            <a:r>
              <a:rPr lang="en-US" dirty="0" smtClean="0"/>
              <a:t>Fraternity and the National </a:t>
            </a:r>
            <a:r>
              <a:rPr lang="en-US" dirty="0"/>
              <a:t>Institute on Minority Health and Health Disparities (NIMHD</a:t>
            </a:r>
            <a:r>
              <a:rPr lang="en-US" dirty="0" smtClean="0"/>
              <a:t>)</a:t>
            </a:r>
          </a:p>
          <a:p>
            <a:pPr marL="0" indent="0">
              <a:lnSpc>
                <a:spcPct val="120000"/>
              </a:lnSpc>
              <a:buNone/>
            </a:pPr>
            <a:endParaRPr lang="en-US" dirty="0" smtClean="0"/>
          </a:p>
          <a:p>
            <a:pPr>
              <a:lnSpc>
                <a:spcPct val="120000"/>
              </a:lnSpc>
            </a:pPr>
            <a:r>
              <a:rPr lang="en-US" dirty="0" smtClean="0"/>
              <a:t>Our mission is to </a:t>
            </a:r>
            <a:r>
              <a:rPr lang="en-US" dirty="0"/>
              <a:t>help start conversations about mental </a:t>
            </a:r>
            <a:r>
              <a:rPr lang="en-US" dirty="0" smtClean="0"/>
              <a:t>health</a:t>
            </a:r>
            <a:r>
              <a:rPr lang="en-US" dirty="0"/>
              <a:t> </a:t>
            </a:r>
            <a:r>
              <a:rPr lang="en-US" dirty="0" smtClean="0"/>
              <a:t>in African American men. We want you to:</a:t>
            </a:r>
          </a:p>
          <a:p>
            <a:pPr lvl="1">
              <a:lnSpc>
                <a:spcPct val="120000"/>
              </a:lnSpc>
              <a:buFont typeface="Arial" panose="020B0604020202020204" pitchFamily="34" charset="0"/>
              <a:buChar char="•"/>
            </a:pPr>
            <a:r>
              <a:rPr lang="en-US" kern="0" dirty="0" smtClean="0"/>
              <a:t>Be able to recognize the signs and symptoms of mental illness in </a:t>
            </a:r>
            <a:br>
              <a:rPr lang="en-US" kern="0" dirty="0" smtClean="0"/>
            </a:br>
            <a:r>
              <a:rPr lang="en-US" kern="0" dirty="0" smtClean="0"/>
              <a:t>African American men</a:t>
            </a:r>
          </a:p>
          <a:p>
            <a:pPr lvl="1">
              <a:lnSpc>
                <a:spcPct val="120000"/>
              </a:lnSpc>
              <a:buFont typeface="Arial" panose="020B0604020202020204" pitchFamily="34" charset="0"/>
              <a:buChar char="•"/>
            </a:pPr>
            <a:r>
              <a:rPr lang="en-US" kern="0" dirty="0" smtClean="0"/>
              <a:t>Understand the barriers to treating depression that are unique to </a:t>
            </a:r>
            <a:br>
              <a:rPr lang="en-US" kern="0" dirty="0" smtClean="0"/>
            </a:br>
            <a:r>
              <a:rPr lang="en-US" kern="0" dirty="0" smtClean="0"/>
              <a:t>African American men</a:t>
            </a:r>
          </a:p>
          <a:p>
            <a:pPr lvl="1">
              <a:lnSpc>
                <a:spcPct val="120000"/>
              </a:lnSpc>
              <a:buFont typeface="Arial" panose="020B0604020202020204" pitchFamily="34" charset="0"/>
              <a:buChar char="•"/>
            </a:pPr>
            <a:r>
              <a:rPr lang="en-US" kern="0" dirty="0" smtClean="0"/>
              <a:t>Know </a:t>
            </a:r>
            <a:r>
              <a:rPr lang="en-US" kern="0" dirty="0"/>
              <a:t>w</a:t>
            </a:r>
            <a:r>
              <a:rPr lang="en-US" kern="0" dirty="0" smtClean="0"/>
              <a:t>hat you can do to help yourself and your loved ones</a:t>
            </a:r>
            <a:endParaRPr lang="en-US" kern="0" dirty="0"/>
          </a:p>
        </p:txBody>
      </p:sp>
    </p:spTree>
    <p:extLst>
      <p:ext uri="{BB962C8B-B14F-4D97-AF65-F5344CB8AC3E}">
        <p14:creationId xmlns:p14="http://schemas.microsoft.com/office/powerpoint/2010/main" val="2144036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Mental </a:t>
            </a:r>
            <a:r>
              <a:rPr lang="en-US" dirty="0"/>
              <a:t>H</a:t>
            </a:r>
            <a:r>
              <a:rPr lang="en-US" dirty="0" smtClean="0"/>
              <a:t>ealth?</a:t>
            </a:r>
            <a:endParaRPr lang="en-US" dirty="0"/>
          </a:p>
        </p:txBody>
      </p:sp>
      <p:sp>
        <p:nvSpPr>
          <p:cNvPr id="3" name="Content Placeholder 2"/>
          <p:cNvSpPr>
            <a:spLocks noGrp="1"/>
          </p:cNvSpPr>
          <p:nvPr>
            <p:ph idx="1"/>
          </p:nvPr>
        </p:nvSpPr>
        <p:spPr/>
        <p:txBody>
          <a:bodyPr/>
          <a:lstStyle/>
          <a:p>
            <a:pPr>
              <a:buFont typeface="ArialMT" charset="0"/>
              <a:buChar char="Ω"/>
            </a:pPr>
            <a:r>
              <a:rPr lang="en-US" dirty="0" smtClean="0"/>
              <a:t>Mental health includes our emotional, psychological, </a:t>
            </a:r>
            <a:br>
              <a:rPr lang="en-US" dirty="0" smtClean="0"/>
            </a:br>
            <a:r>
              <a:rPr lang="en-US" dirty="0" smtClean="0"/>
              <a:t>and social well-being</a:t>
            </a:r>
          </a:p>
          <a:p>
            <a:endParaRPr lang="en-US" dirty="0"/>
          </a:p>
          <a:p>
            <a:pPr>
              <a:buFont typeface="ArialMT" charset="0"/>
              <a:buChar char="Ω"/>
            </a:pPr>
            <a:r>
              <a:rPr lang="en-US" dirty="0" smtClean="0"/>
              <a:t>Factors that contribute to mental health include:</a:t>
            </a:r>
          </a:p>
          <a:p>
            <a:pPr lvl="1">
              <a:buFont typeface="Arial" panose="020B0604020202020204" pitchFamily="34" charset="0"/>
              <a:buChar char="•"/>
            </a:pPr>
            <a:r>
              <a:rPr lang="en-US" dirty="0" smtClean="0"/>
              <a:t>Genes or brain chemistry</a:t>
            </a:r>
          </a:p>
          <a:p>
            <a:pPr lvl="1">
              <a:buFont typeface="Arial" panose="020B0604020202020204" pitchFamily="34" charset="0"/>
              <a:buChar char="•"/>
            </a:pPr>
            <a:r>
              <a:rPr lang="en-US" dirty="0" smtClean="0"/>
              <a:t>Life experiences, such as abuse or traumatic experiences</a:t>
            </a:r>
          </a:p>
          <a:p>
            <a:pPr lvl="1">
              <a:buFont typeface="Arial" panose="020B0604020202020204" pitchFamily="34" charset="0"/>
              <a:buChar char="•"/>
            </a:pPr>
            <a:r>
              <a:rPr lang="en-US" dirty="0" smtClean="0"/>
              <a:t>A family history of mental problems </a:t>
            </a:r>
            <a:endParaRPr lang="en-US" dirty="0"/>
          </a:p>
        </p:txBody>
      </p:sp>
    </p:spTree>
    <p:extLst>
      <p:ext uri="{BB962C8B-B14F-4D97-AF65-F5344CB8AC3E}">
        <p14:creationId xmlns:p14="http://schemas.microsoft.com/office/powerpoint/2010/main" val="557746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Barriers to Mental Health Treatment</a:t>
            </a:r>
            <a:endParaRPr lang="en-US" dirty="0"/>
          </a:p>
        </p:txBody>
      </p:sp>
      <p:sp>
        <p:nvSpPr>
          <p:cNvPr id="3" name="Content Placeholder 2"/>
          <p:cNvSpPr>
            <a:spLocks noGrp="1"/>
          </p:cNvSpPr>
          <p:nvPr>
            <p:ph idx="1"/>
          </p:nvPr>
        </p:nvSpPr>
        <p:spPr/>
        <p:txBody>
          <a:bodyPr/>
          <a:lstStyle/>
          <a:p>
            <a:pPr>
              <a:buFont typeface="ArialMT" charset="0"/>
              <a:buChar char="Ω"/>
            </a:pPr>
            <a:r>
              <a:rPr lang="en-US" dirty="0" smtClean="0"/>
              <a:t>Reasons why so few African Americans receive mental health care include:</a:t>
            </a:r>
          </a:p>
          <a:p>
            <a:pPr lvl="1">
              <a:buFont typeface="Arial" panose="020B0604020202020204" pitchFamily="34" charset="0"/>
              <a:buChar char="•"/>
            </a:pPr>
            <a:r>
              <a:rPr lang="en-US" dirty="0" smtClean="0"/>
              <a:t>Stigma</a:t>
            </a:r>
          </a:p>
          <a:p>
            <a:pPr lvl="1">
              <a:buFont typeface="Arial" panose="020B0604020202020204" pitchFamily="34" charset="0"/>
              <a:buChar char="•"/>
            </a:pPr>
            <a:r>
              <a:rPr lang="en-US" dirty="0" smtClean="0"/>
              <a:t>Lack of access to care</a:t>
            </a:r>
          </a:p>
          <a:p>
            <a:pPr lvl="1">
              <a:buFont typeface="Arial" panose="020B0604020202020204" pitchFamily="34" charset="0"/>
              <a:buChar char="•"/>
            </a:pPr>
            <a:r>
              <a:rPr lang="en-US" dirty="0" smtClean="0"/>
              <a:t>Lack of insurance</a:t>
            </a:r>
          </a:p>
          <a:p>
            <a:pPr lvl="1">
              <a:buFont typeface="Arial" panose="020B0604020202020204" pitchFamily="34" charset="0"/>
              <a:buChar char="•"/>
            </a:pPr>
            <a:r>
              <a:rPr lang="en-US" dirty="0" smtClean="0"/>
              <a:t>Poor cultural understanding by therapists</a:t>
            </a:r>
          </a:p>
          <a:p>
            <a:pPr marL="457200" lvl="1" indent="0">
              <a:buNone/>
            </a:pPr>
            <a:endParaRPr lang="en-US" dirty="0"/>
          </a:p>
        </p:txBody>
      </p:sp>
    </p:spTree>
    <p:extLst>
      <p:ext uri="{BB962C8B-B14F-4D97-AF65-F5344CB8AC3E}">
        <p14:creationId xmlns:p14="http://schemas.microsoft.com/office/powerpoint/2010/main" val="484335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16" y="617786"/>
            <a:ext cx="8229600" cy="1143000"/>
          </a:xfrm>
        </p:spPr>
        <p:txBody>
          <a:bodyPr>
            <a:normAutofit fontScale="90000"/>
          </a:bodyPr>
          <a:lstStyle/>
          <a:p>
            <a:r>
              <a:rPr lang="en-US" dirty="0"/>
              <a:t>Why </a:t>
            </a:r>
            <a:r>
              <a:rPr lang="en-US" dirty="0" smtClean="0"/>
              <a:t>Are We Afraid </a:t>
            </a:r>
            <a:r>
              <a:rPr lang="en-US" dirty="0"/>
              <a:t>to </a:t>
            </a:r>
            <a:r>
              <a:rPr lang="en-US" dirty="0" smtClean="0"/>
              <a:t>Talk </a:t>
            </a:r>
            <a:r>
              <a:rPr lang="en-US" dirty="0"/>
              <a:t>A</a:t>
            </a:r>
            <a:r>
              <a:rPr lang="en-US" dirty="0" smtClean="0"/>
              <a:t>bout Mental Health</a:t>
            </a:r>
            <a:r>
              <a:rPr lang="en-US" dirty="0"/>
              <a:t>?</a:t>
            </a:r>
            <a:r>
              <a:rPr lang="en-US" dirty="0" smtClean="0"/>
              <a:t/>
            </a:r>
            <a:br>
              <a:rPr lang="en-US" dirty="0" smtClean="0"/>
            </a:br>
            <a:endParaRPr lang="en-US" dirty="0"/>
          </a:p>
        </p:txBody>
      </p:sp>
      <p:sp>
        <p:nvSpPr>
          <p:cNvPr id="3" name="TextBox 2"/>
          <p:cNvSpPr txBox="1"/>
          <p:nvPr/>
        </p:nvSpPr>
        <p:spPr>
          <a:xfrm>
            <a:off x="1118937" y="1823813"/>
            <a:ext cx="2009274" cy="1754326"/>
          </a:xfrm>
          <a:prstGeom prst="rect">
            <a:avLst/>
          </a:prstGeom>
          <a:noFill/>
        </p:spPr>
        <p:txBody>
          <a:bodyPr wrap="square" rtlCol="0">
            <a:spAutoFit/>
          </a:bodyPr>
          <a:lstStyle/>
          <a:p>
            <a:pPr marL="342900" indent="-342900">
              <a:buFont typeface=".HelveticaNeueDeskInterface-Regular" charset="0"/>
              <a:buChar char="Ω"/>
            </a:pPr>
            <a:r>
              <a:rPr lang="en-US" sz="2400" dirty="0" smtClean="0">
                <a:latin typeface="Arial" panose="020B0604020202020204" pitchFamily="34" charset="0"/>
                <a:cs typeface="Arial" panose="020B0604020202020204" pitchFamily="34" charset="0"/>
              </a:rPr>
              <a:t>Psycho</a:t>
            </a:r>
          </a:p>
          <a:p>
            <a:pPr marL="342900" indent="-342900">
              <a:buFont typeface=".HelveticaNeueDeskInterface-Regular" charset="0"/>
              <a:buChar char="Ω"/>
            </a:pPr>
            <a:r>
              <a:rPr lang="en-US" sz="2400" dirty="0" smtClean="0">
                <a:latin typeface="Arial" panose="020B0604020202020204" pitchFamily="34" charset="0"/>
                <a:cs typeface="Arial" panose="020B0604020202020204" pitchFamily="34" charset="0"/>
              </a:rPr>
              <a:t>Weirdo</a:t>
            </a:r>
          </a:p>
          <a:p>
            <a:pPr marL="342900" indent="-342900">
              <a:buFont typeface=".HelveticaNeueDeskInterface-Regular" charset="0"/>
              <a:buChar char="Ω"/>
            </a:pPr>
            <a:r>
              <a:rPr lang="en-US" sz="2400" dirty="0" smtClean="0">
                <a:latin typeface="Arial" panose="020B0604020202020204" pitchFamily="34" charset="0"/>
                <a:cs typeface="Arial" panose="020B0604020202020204" pitchFamily="34" charset="0"/>
              </a:rPr>
              <a:t>Crazy</a:t>
            </a:r>
          </a:p>
          <a:p>
            <a:pPr marL="285750" indent="-285750" algn="ctr">
              <a:buFont typeface=".HelveticaNeueDeskInterface-Regular" charset="0"/>
              <a:buChar char="Ω"/>
            </a:pPr>
            <a:endParaRPr lang="en-US" dirty="0" smtClean="0"/>
          </a:p>
          <a:p>
            <a:pPr marL="285750" indent="-285750" algn="ctr">
              <a:buFont typeface=".HelveticaNeueDeskInterface-Regular" charset="0"/>
              <a:buChar char="Ω"/>
            </a:pPr>
            <a:endParaRPr lang="en-US" dirty="0"/>
          </a:p>
        </p:txBody>
      </p:sp>
      <p:sp>
        <p:nvSpPr>
          <p:cNvPr id="10" name="TextBox 9"/>
          <p:cNvSpPr txBox="1"/>
          <p:nvPr/>
        </p:nvSpPr>
        <p:spPr>
          <a:xfrm>
            <a:off x="1118937" y="3634385"/>
            <a:ext cx="6797842" cy="1015663"/>
          </a:xfrm>
          <a:prstGeom prst="rect">
            <a:avLst/>
          </a:prstGeom>
          <a:noFill/>
        </p:spPr>
        <p:txBody>
          <a:bodyPr wrap="square" rtlCol="0">
            <a:spAutoFit/>
          </a:bodyPr>
          <a:lstStyle/>
          <a:p>
            <a:pPr marL="342900" indent="-342900">
              <a:buFont typeface=".HelveticaNeueDeskInterface-Regular" charset="0"/>
              <a:buChar char="Ω"/>
            </a:pPr>
            <a:r>
              <a:rPr lang="en-US" sz="2000" dirty="0" smtClean="0">
                <a:latin typeface="Arial" panose="020B0604020202020204" pitchFamily="34" charset="0"/>
                <a:cs typeface="Arial" panose="020B0604020202020204" pitchFamily="34" charset="0"/>
              </a:rPr>
              <a:t>Stigma </a:t>
            </a:r>
            <a:r>
              <a:rPr lang="en-US" sz="2000" dirty="0">
                <a:latin typeface="Arial" panose="020B0604020202020204" pitchFamily="34" charset="0"/>
                <a:cs typeface="Arial" panose="020B0604020202020204" pitchFamily="34" charset="0"/>
              </a:rPr>
              <a:t>is when someone views you in a negative way because you have a distinguishing characteristic or personal trait </a:t>
            </a:r>
            <a:r>
              <a:rPr lang="en-US" sz="2000" dirty="0" smtClean="0">
                <a:latin typeface="Arial" panose="020B0604020202020204" pitchFamily="34" charset="0"/>
                <a:cs typeface="Arial" panose="020B0604020202020204" pitchFamily="34" charset="0"/>
              </a:rPr>
              <a:t>that’s </a:t>
            </a:r>
            <a:r>
              <a:rPr lang="en-US" sz="2000" dirty="0">
                <a:latin typeface="Arial" panose="020B0604020202020204" pitchFamily="34" charset="0"/>
                <a:cs typeface="Arial" panose="020B0604020202020204" pitchFamily="34" charset="0"/>
              </a:rPr>
              <a:t>thought to </a:t>
            </a:r>
            <a:r>
              <a:rPr lang="en-US" sz="2000" dirty="0" smtClean="0">
                <a:latin typeface="Arial" panose="020B0604020202020204" pitchFamily="34" charset="0"/>
                <a:cs typeface="Arial" panose="020B0604020202020204" pitchFamily="34" charset="0"/>
              </a:rPr>
              <a:t>be a disadvantage.</a:t>
            </a:r>
            <a:endParaRPr lang="en-US" sz="2000" dirty="0">
              <a:latin typeface="Arial" panose="020B0604020202020204" pitchFamily="34" charset="0"/>
              <a:cs typeface="Arial" panose="020B0604020202020204" pitchFamily="34" charset="0"/>
            </a:endParaRPr>
          </a:p>
        </p:txBody>
      </p:sp>
      <p:sp>
        <p:nvSpPr>
          <p:cNvPr id="11" name="TextBox 10"/>
          <p:cNvSpPr txBox="1"/>
          <p:nvPr/>
        </p:nvSpPr>
        <p:spPr>
          <a:xfrm>
            <a:off x="5281864" y="1871676"/>
            <a:ext cx="2791326" cy="1477328"/>
          </a:xfrm>
          <a:prstGeom prst="rect">
            <a:avLst/>
          </a:prstGeom>
          <a:noFill/>
        </p:spPr>
        <p:txBody>
          <a:bodyPr wrap="square" rtlCol="0">
            <a:spAutoFit/>
          </a:bodyPr>
          <a:lstStyle/>
          <a:p>
            <a:pPr marL="342900" indent="-342900">
              <a:buFont typeface=".HelveticaNeueDeskInterface-Regular" charset="0"/>
              <a:buChar char="Ω"/>
            </a:pPr>
            <a:r>
              <a:rPr lang="en-US" sz="2400" dirty="0" err="1">
                <a:latin typeface="Arial" panose="020B0604020202020204" pitchFamily="34" charset="0"/>
                <a:cs typeface="Arial" panose="020B0604020202020204" pitchFamily="34" charset="0"/>
              </a:rPr>
              <a:t>Schizo</a:t>
            </a:r>
            <a:endParaRPr lang="en-US" sz="2400" dirty="0">
              <a:latin typeface="Arial" panose="020B0604020202020204" pitchFamily="34" charset="0"/>
              <a:cs typeface="Arial" panose="020B0604020202020204" pitchFamily="34" charset="0"/>
            </a:endParaRPr>
          </a:p>
          <a:p>
            <a:pPr marL="342900" indent="-342900">
              <a:buFont typeface=".HelveticaNeueDeskInterface-Regular" charset="0"/>
              <a:buChar char="Ω"/>
            </a:pPr>
            <a:r>
              <a:rPr lang="en-US" sz="2400" dirty="0" err="1">
                <a:latin typeface="Arial" panose="020B0604020202020204" pitchFamily="34" charset="0"/>
                <a:cs typeface="Arial" panose="020B0604020202020204" pitchFamily="34" charset="0"/>
              </a:rPr>
              <a:t>Basketcase</a:t>
            </a:r>
            <a:endParaRPr lang="en-US" sz="2400" dirty="0">
              <a:latin typeface="Arial" panose="020B0604020202020204" pitchFamily="34" charset="0"/>
              <a:cs typeface="Arial" panose="020B0604020202020204" pitchFamily="34" charset="0"/>
            </a:endParaRPr>
          </a:p>
          <a:p>
            <a:pPr marL="342900" indent="-342900">
              <a:buFont typeface=".HelveticaNeueDeskInterface-Regular" charset="0"/>
              <a:buChar char="Ω"/>
            </a:pPr>
            <a:r>
              <a:rPr lang="en-US" sz="2400" dirty="0">
                <a:latin typeface="Arial" panose="020B0604020202020204" pitchFamily="34" charset="0"/>
                <a:cs typeface="Arial" panose="020B0604020202020204" pitchFamily="34" charset="0"/>
              </a:rPr>
              <a:t>Wacko</a:t>
            </a:r>
          </a:p>
          <a:p>
            <a:pPr marL="285750" indent="-285750">
              <a:buFont typeface=".HelveticaNeueDeskInterface-Regular" charset="0"/>
              <a:buChar char="Ω"/>
            </a:pPr>
            <a:endParaRPr lang="en-US" dirty="0"/>
          </a:p>
        </p:txBody>
      </p:sp>
    </p:spTree>
    <p:extLst>
      <p:ext uri="{BB962C8B-B14F-4D97-AF65-F5344CB8AC3E}">
        <p14:creationId xmlns:p14="http://schemas.microsoft.com/office/powerpoint/2010/main" val="2967200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African American Men and Mental Health: A Snapshot</a:t>
            </a:r>
            <a:endParaRPr lang="en-US" dirty="0"/>
          </a:p>
        </p:txBody>
      </p:sp>
      <p:sp>
        <p:nvSpPr>
          <p:cNvPr id="4" name="TextBox 3"/>
          <p:cNvSpPr txBox="1"/>
          <p:nvPr/>
        </p:nvSpPr>
        <p:spPr>
          <a:xfrm>
            <a:off x="225016" y="3786850"/>
            <a:ext cx="2272522" cy="1754326"/>
          </a:xfrm>
          <a:prstGeom prst="rect">
            <a:avLst/>
          </a:prstGeom>
          <a:noFill/>
        </p:spPr>
        <p:txBody>
          <a:bodyPr wrap="square" rtlCol="0">
            <a:spAutoFit/>
          </a:bodyPr>
          <a:lstStyle/>
          <a:p>
            <a:pPr algn="ctr"/>
            <a:r>
              <a:rPr lang="en-US" b="1" dirty="0">
                <a:solidFill>
                  <a:srgbClr val="770089"/>
                </a:solidFill>
                <a:latin typeface="Arial" panose="020B0604020202020204" pitchFamily="34" charset="0"/>
                <a:cs typeface="Arial" panose="020B0604020202020204" pitchFamily="34" charset="0"/>
              </a:rPr>
              <a:t>African Americans </a:t>
            </a:r>
            <a:r>
              <a:rPr lang="en-US" dirty="0" smtClean="0">
                <a:latin typeface="Arial" panose="020B0604020202020204" pitchFamily="34" charset="0"/>
                <a:cs typeface="Arial" panose="020B0604020202020204" pitchFamily="34" charset="0"/>
              </a:rPr>
              <a:t>are </a:t>
            </a:r>
            <a:r>
              <a:rPr lang="en-US" b="1" dirty="0" smtClean="0">
                <a:solidFill>
                  <a:srgbClr val="770089"/>
                </a:solidFill>
                <a:latin typeface="Arial" panose="020B0604020202020204" pitchFamily="34" charset="0"/>
                <a:cs typeface="Arial" panose="020B0604020202020204" pitchFamily="34" charset="0"/>
              </a:rPr>
              <a:t>20% </a:t>
            </a:r>
            <a:r>
              <a:rPr lang="en-US" dirty="0" smtClean="0">
                <a:latin typeface="Arial" panose="020B0604020202020204" pitchFamily="34" charset="0"/>
                <a:cs typeface="Arial" panose="020B0604020202020204" pitchFamily="34" charset="0"/>
              </a:rPr>
              <a:t>more </a:t>
            </a:r>
            <a:r>
              <a:rPr lang="en-US" dirty="0">
                <a:latin typeface="Arial" panose="020B0604020202020204" pitchFamily="34" charset="0"/>
                <a:cs typeface="Arial" panose="020B0604020202020204" pitchFamily="34" charset="0"/>
              </a:rPr>
              <a:t>likely to have serious psychological distress than </a:t>
            </a:r>
            <a:r>
              <a:rPr lang="en-US" dirty="0" smtClean="0">
                <a:latin typeface="Arial" panose="020B0604020202020204" pitchFamily="34" charset="0"/>
                <a:cs typeface="Arial" panose="020B0604020202020204" pitchFamily="34" charset="0"/>
              </a:rPr>
              <a:t>whites are</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6" name="TextBox 5"/>
          <p:cNvSpPr txBox="1"/>
          <p:nvPr/>
        </p:nvSpPr>
        <p:spPr>
          <a:xfrm>
            <a:off x="2587154" y="3776613"/>
            <a:ext cx="2010485" cy="1754326"/>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Suicide is the </a:t>
            </a:r>
            <a:r>
              <a:rPr lang="en-US" b="1" dirty="0" smtClean="0">
                <a:solidFill>
                  <a:srgbClr val="770089"/>
                </a:solidFill>
                <a:latin typeface="Arial" panose="020B0604020202020204" pitchFamily="34" charset="0"/>
                <a:cs typeface="Arial" panose="020B0604020202020204" pitchFamily="34" charset="0"/>
              </a:rPr>
              <a:t>3rd</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leading cause of death among African Americans ages 15 to 24.</a:t>
            </a:r>
          </a:p>
        </p:txBody>
      </p:sp>
      <p:sp>
        <p:nvSpPr>
          <p:cNvPr id="7" name="TextBox 6"/>
          <p:cNvSpPr txBox="1"/>
          <p:nvPr/>
        </p:nvSpPr>
        <p:spPr>
          <a:xfrm>
            <a:off x="4841462" y="3786850"/>
            <a:ext cx="1996070" cy="1754326"/>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African American </a:t>
            </a:r>
            <a:r>
              <a:rPr lang="en-US" dirty="0">
                <a:latin typeface="Arial" panose="020B0604020202020204" pitchFamily="34" charset="0"/>
                <a:cs typeface="Arial" panose="020B0604020202020204" pitchFamily="34" charset="0"/>
              </a:rPr>
              <a:t>men are </a:t>
            </a:r>
            <a:r>
              <a:rPr lang="en-US" b="1" dirty="0" smtClean="0">
                <a:solidFill>
                  <a:srgbClr val="770089"/>
                </a:solidFill>
                <a:latin typeface="Arial" panose="020B0604020202020204" pitchFamily="34" charset="0"/>
                <a:cs typeface="Arial" panose="020B0604020202020204" pitchFamily="34" charset="0"/>
              </a:rPr>
              <a:t>4 times</a:t>
            </a:r>
            <a:r>
              <a:rPr lang="en-US" dirty="0" smtClean="0">
                <a:latin typeface="Arial" panose="020B0604020202020204" pitchFamily="34" charset="0"/>
                <a:cs typeface="Arial" panose="020B0604020202020204" pitchFamily="34" charset="0"/>
              </a:rPr>
              <a:t> more </a:t>
            </a:r>
            <a:r>
              <a:rPr lang="en-US" dirty="0">
                <a:latin typeface="Arial" panose="020B0604020202020204" pitchFamily="34" charset="0"/>
                <a:cs typeface="Arial" panose="020B0604020202020204" pitchFamily="34" charset="0"/>
              </a:rPr>
              <a:t>likely to die by suicide than </a:t>
            </a:r>
            <a:r>
              <a:rPr lang="en-US" dirty="0" smtClean="0">
                <a:latin typeface="Arial" panose="020B0604020202020204" pitchFamily="34" charset="0"/>
                <a:cs typeface="Arial" panose="020B0604020202020204" pitchFamily="34" charset="0"/>
              </a:rPr>
              <a:t>African American women are.</a:t>
            </a:r>
            <a:endParaRPr lang="en-US" dirty="0">
              <a:latin typeface="Arial" panose="020B0604020202020204" pitchFamily="34" charset="0"/>
              <a:cs typeface="Arial" panose="020B0604020202020204" pitchFamily="34" charset="0"/>
            </a:endParaRPr>
          </a:p>
        </p:txBody>
      </p:sp>
      <p:sp>
        <p:nvSpPr>
          <p:cNvPr id="8" name="Rectangle 7"/>
          <p:cNvSpPr/>
          <p:nvPr/>
        </p:nvSpPr>
        <p:spPr>
          <a:xfrm>
            <a:off x="7078322" y="3786850"/>
            <a:ext cx="1806369" cy="2585323"/>
          </a:xfrm>
          <a:prstGeom prst="rect">
            <a:avLst/>
          </a:prstGeom>
        </p:spPr>
        <p:txBody>
          <a:bodyPr wrap="square">
            <a:spAutoFit/>
          </a:bodyPr>
          <a:lstStyle/>
          <a:p>
            <a:pPr algn="ctr"/>
            <a:r>
              <a:rPr lang="en-US" dirty="0" smtClean="0">
                <a:latin typeface="Arial" panose="020B0604020202020204" pitchFamily="34" charset="0"/>
                <a:cs typeface="Arial" panose="020B0604020202020204" pitchFamily="34" charset="0"/>
              </a:rPr>
              <a:t>The proportion of African Americans who need mental health treatment and get it is only </a:t>
            </a:r>
            <a:r>
              <a:rPr lang="en-US" b="1" dirty="0" smtClean="0">
                <a:solidFill>
                  <a:srgbClr val="770089"/>
                </a:solidFill>
                <a:latin typeface="Arial" panose="020B0604020202020204" pitchFamily="34" charset="0"/>
                <a:cs typeface="Arial" panose="020B0604020202020204" pitchFamily="34" charset="0"/>
              </a:rPr>
              <a:t>half</a:t>
            </a:r>
            <a:r>
              <a:rPr lang="en-US" dirty="0" smtClean="0">
                <a:solidFill>
                  <a:srgbClr val="770089"/>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that of whites.</a:t>
            </a:r>
            <a:endParaRPr lang="en-US" dirty="0">
              <a:latin typeface="Arial" panose="020B0604020202020204" pitchFamily="34" charset="0"/>
              <a:cs typeface="Arial" panose="020B0604020202020204" pitchFamily="34" charset="0"/>
            </a:endParaRPr>
          </a:p>
        </p:txBody>
      </p:sp>
      <p:sp>
        <p:nvSpPr>
          <p:cNvPr id="9" name="Rectangle 8"/>
          <p:cNvSpPr/>
          <p:nvPr/>
        </p:nvSpPr>
        <p:spPr>
          <a:xfrm>
            <a:off x="1076454" y="1605949"/>
            <a:ext cx="6991091" cy="523220"/>
          </a:xfrm>
          <a:prstGeom prst="rect">
            <a:avLst/>
          </a:prstGeom>
        </p:spPr>
        <p:txBody>
          <a:bodyPr wrap="square">
            <a:spAutoFit/>
          </a:bodyPr>
          <a:lstStyle/>
          <a:p>
            <a:pPr algn="ctr"/>
            <a:r>
              <a:rPr lang="en-US" sz="2800" b="1" dirty="0" smtClean="0">
                <a:solidFill>
                  <a:srgbClr val="770089"/>
                </a:solidFill>
                <a:latin typeface="Arial" panose="020B0604020202020204" pitchFamily="34" charset="0"/>
                <a:cs typeface="Arial" panose="020B0604020202020204" pitchFamily="34" charset="0"/>
              </a:rPr>
              <a:t>1 in 5 </a:t>
            </a:r>
            <a:r>
              <a:rPr lang="en-US" sz="2000" dirty="0" smtClean="0">
                <a:latin typeface="Arial" panose="020B0604020202020204" pitchFamily="34" charset="0"/>
                <a:cs typeface="Arial" panose="020B0604020202020204" pitchFamily="34" charset="0"/>
              </a:rPr>
              <a:t>Americans struggle with mental illness every year.</a:t>
            </a:r>
            <a:endParaRPr lang="en-US" sz="2000" dirty="0">
              <a:latin typeface="Arial" panose="020B0604020202020204" pitchFamily="34" charset="0"/>
              <a:cs typeface="Arial" panose="020B0604020202020204" pitchFamily="34" charset="0"/>
            </a:endParaRPr>
          </a:p>
        </p:txBody>
      </p:sp>
      <p:pic>
        <p:nvPicPr>
          <p:cNvPr id="2050" name="Picture 2" descr="P:\PROJECT FOLDERS\8239 NIMHD\40270.48239.001.300 Outreach &amp; Promotion Activities\40270.48239.001.300.003  Men's Mental Health Project\General initiative presentation\BYOMM-icon-8.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40908" y="2403148"/>
            <a:ext cx="1302978" cy="13123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PROJECT FOLDERS\8239 NIMHD\40270.48239.001.300 Outreach &amp; Promotion Activities\40270.48239.001.300.003  Men's Mental Health Project\General initiative presentation\BYOMM-icon-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2588" y="2400511"/>
            <a:ext cx="1303916" cy="13123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PROJECT FOLDERS\8239 NIMHD\40270.48239.001.300 Outreach &amp; Promotion Activities\40270.48239.001.300.003  Men's Mental Health Project\General initiative presentation\BYOMM-icon-6.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86534" y="2404086"/>
            <a:ext cx="1302976" cy="131142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P:\PROJECT FOLDERS\8239 NIMHD\40270.48239.001.300 Outreach &amp; Promotion Activities\40270.48239.001.300.003  Men's Mental Health Project\General initiative presentation\BYOMM-icon-7.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17770" y="2398423"/>
            <a:ext cx="1303916" cy="131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340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Signs of Depression</a:t>
            </a:r>
            <a:endParaRPr lang="en-US" dirty="0"/>
          </a:p>
        </p:txBody>
      </p:sp>
      <p:sp>
        <p:nvSpPr>
          <p:cNvPr id="3" name="Content Placeholder 2"/>
          <p:cNvSpPr>
            <a:spLocks noGrp="1"/>
          </p:cNvSpPr>
          <p:nvPr>
            <p:ph idx="1"/>
          </p:nvPr>
        </p:nvSpPr>
        <p:spPr>
          <a:xfrm>
            <a:off x="457200" y="1429671"/>
            <a:ext cx="8229600" cy="3797746"/>
          </a:xfrm>
        </p:spPr>
        <p:txBody>
          <a:bodyPr>
            <a:normAutofit/>
          </a:bodyPr>
          <a:lstStyle/>
          <a:p>
            <a:r>
              <a:rPr lang="en-US" dirty="0" smtClean="0"/>
              <a:t>Depression symptoms can be different for each person. Common signs of depression in men:</a:t>
            </a:r>
            <a:endParaRPr lang="en-US" dirty="0"/>
          </a:p>
          <a:p>
            <a:pPr lvl="1"/>
            <a:endParaRPr lang="en-US" dirty="0" smtClean="0"/>
          </a:p>
          <a:p>
            <a:pPr lvl="1"/>
            <a:endParaRPr lang="en-US" dirty="0"/>
          </a:p>
        </p:txBody>
      </p:sp>
      <p:sp>
        <p:nvSpPr>
          <p:cNvPr id="11" name="Rectangle 10"/>
          <p:cNvSpPr/>
          <p:nvPr/>
        </p:nvSpPr>
        <p:spPr>
          <a:xfrm>
            <a:off x="1509446" y="2719337"/>
            <a:ext cx="6951946" cy="2308324"/>
          </a:xfrm>
          <a:prstGeom prst="rect">
            <a:avLst/>
          </a:prstGeom>
        </p:spPr>
        <p:txBody>
          <a:bodyPr wrap="square">
            <a:spAutoFit/>
          </a:bodyPr>
          <a:lstStyle/>
          <a:p>
            <a:r>
              <a:rPr lang="en-US" dirty="0" smtClean="0">
                <a:latin typeface="Arial" charset="0"/>
                <a:ea typeface="Arial" charset="0"/>
                <a:cs typeface="Arial" charset="0"/>
              </a:rPr>
              <a:t>Aches</a:t>
            </a:r>
            <a:r>
              <a:rPr lang="en-US" dirty="0">
                <a:latin typeface="Arial" charset="0"/>
                <a:ea typeface="Arial" charset="0"/>
                <a:cs typeface="Arial" charset="0"/>
              </a:rPr>
              <a:t>, pains, headaches, cramps, or digestive problems </a:t>
            </a:r>
          </a:p>
          <a:p>
            <a:endParaRPr lang="en-US" dirty="0">
              <a:latin typeface="Arial" charset="0"/>
              <a:ea typeface="Arial" charset="0"/>
              <a:cs typeface="Arial" charset="0"/>
            </a:endParaRPr>
          </a:p>
          <a:p>
            <a:r>
              <a:rPr lang="en-US" dirty="0">
                <a:latin typeface="Arial" charset="0"/>
                <a:ea typeface="Arial" charset="0"/>
                <a:cs typeface="Arial" charset="0"/>
              </a:rPr>
              <a:t>Loss of interest in activities </a:t>
            </a:r>
            <a:r>
              <a:rPr lang="en-US" dirty="0" smtClean="0">
                <a:latin typeface="Arial" charset="0"/>
                <a:ea typeface="Arial" charset="0"/>
                <a:cs typeface="Arial" charset="0"/>
              </a:rPr>
              <a:t>the person used </a:t>
            </a:r>
            <a:r>
              <a:rPr lang="en-US" dirty="0">
                <a:latin typeface="Arial" charset="0"/>
                <a:ea typeface="Arial" charset="0"/>
                <a:cs typeface="Arial" charset="0"/>
              </a:rPr>
              <a:t>to enjoy, including sex</a:t>
            </a:r>
          </a:p>
          <a:p>
            <a:endParaRPr lang="en-US" dirty="0">
              <a:latin typeface="Arial" charset="0"/>
              <a:ea typeface="Arial" charset="0"/>
              <a:cs typeface="Arial" charset="0"/>
            </a:endParaRPr>
          </a:p>
          <a:p>
            <a:r>
              <a:rPr lang="en-US" dirty="0" smtClean="0">
                <a:latin typeface="Arial" charset="0"/>
                <a:ea typeface="Arial" charset="0"/>
                <a:cs typeface="Arial" charset="0"/>
              </a:rPr>
              <a:t>Problems </a:t>
            </a:r>
            <a:r>
              <a:rPr lang="en-US" dirty="0">
                <a:latin typeface="Arial" charset="0"/>
                <a:ea typeface="Arial" charset="0"/>
                <a:cs typeface="Arial" charset="0"/>
              </a:rPr>
              <a:t>concentrating, remembering information, or making decisions</a:t>
            </a:r>
          </a:p>
          <a:p>
            <a:endParaRPr lang="en-US" dirty="0">
              <a:latin typeface="Arial" charset="0"/>
              <a:ea typeface="Arial" charset="0"/>
              <a:cs typeface="Arial" charset="0"/>
            </a:endParaRPr>
          </a:p>
          <a:p>
            <a:r>
              <a:rPr lang="en-US" dirty="0" smtClean="0">
                <a:latin typeface="Arial" charset="0"/>
                <a:ea typeface="Arial" charset="0"/>
                <a:cs typeface="Arial" charset="0"/>
              </a:rPr>
              <a:t>Trouble </a:t>
            </a:r>
            <a:r>
              <a:rPr lang="en-US">
                <a:latin typeface="Arial" charset="0"/>
                <a:ea typeface="Arial" charset="0"/>
                <a:cs typeface="Arial" charset="0"/>
              </a:rPr>
              <a:t>falling </a:t>
            </a:r>
            <a:r>
              <a:rPr lang="en-US" smtClean="0">
                <a:latin typeface="Arial" charset="0"/>
                <a:ea typeface="Arial" charset="0"/>
                <a:cs typeface="Arial" charset="0"/>
              </a:rPr>
              <a:t>asleep </a:t>
            </a:r>
            <a:r>
              <a:rPr lang="en-US" dirty="0" smtClean="0">
                <a:latin typeface="Arial" charset="0"/>
                <a:ea typeface="Arial" charset="0"/>
                <a:cs typeface="Arial" charset="0"/>
              </a:rPr>
              <a:t>or </a:t>
            </a:r>
            <a:r>
              <a:rPr lang="en-US" dirty="0">
                <a:latin typeface="Arial" charset="0"/>
                <a:ea typeface="Arial" charset="0"/>
                <a:cs typeface="Arial" charset="0"/>
              </a:rPr>
              <a:t>staying asleep, or sleeping too </a:t>
            </a:r>
            <a:r>
              <a:rPr lang="en-US" dirty="0" smtClean="0">
                <a:latin typeface="Arial" charset="0"/>
                <a:ea typeface="Arial" charset="0"/>
                <a:cs typeface="Arial" charset="0"/>
              </a:rPr>
              <a:t>much</a:t>
            </a:r>
            <a:endParaRPr lang="en-US" dirty="0">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469" y="2620963"/>
            <a:ext cx="552778" cy="5527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469" y="3866827"/>
            <a:ext cx="552778" cy="552778"/>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019" y="4547122"/>
            <a:ext cx="552778" cy="552778"/>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469" y="3211589"/>
            <a:ext cx="552778" cy="552778"/>
          </a:xfrm>
          <a:prstGeom prst="rect">
            <a:avLst/>
          </a:prstGeom>
        </p:spPr>
      </p:pic>
    </p:spTree>
    <p:extLst>
      <p:ext uri="{BB962C8B-B14F-4D97-AF65-F5344CB8AC3E}">
        <p14:creationId xmlns:p14="http://schemas.microsoft.com/office/powerpoint/2010/main" val="858559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Signs of Depression</a:t>
            </a:r>
            <a:endParaRPr lang="en-US" dirty="0"/>
          </a:p>
        </p:txBody>
      </p:sp>
      <p:sp>
        <p:nvSpPr>
          <p:cNvPr id="3" name="Content Placeholder 2"/>
          <p:cNvSpPr>
            <a:spLocks noGrp="1"/>
          </p:cNvSpPr>
          <p:nvPr>
            <p:ph idx="1"/>
          </p:nvPr>
        </p:nvSpPr>
        <p:spPr>
          <a:xfrm>
            <a:off x="457200" y="1429671"/>
            <a:ext cx="8229600" cy="3797746"/>
          </a:xfrm>
        </p:spPr>
        <p:txBody>
          <a:bodyPr>
            <a:normAutofit/>
          </a:bodyPr>
          <a:lstStyle/>
          <a:p>
            <a:r>
              <a:rPr lang="en-US" dirty="0" smtClean="0"/>
              <a:t>Depression symptoms can be different for each person. Common signs of depression in men:</a:t>
            </a:r>
            <a:endParaRPr lang="en-US" dirty="0"/>
          </a:p>
          <a:p>
            <a:pPr lvl="1"/>
            <a:endParaRPr lang="en-US" dirty="0" smtClean="0"/>
          </a:p>
          <a:p>
            <a:pPr lvl="1"/>
            <a:endParaRPr lang="en-US" dirty="0"/>
          </a:p>
        </p:txBody>
      </p:sp>
      <p:sp>
        <p:nvSpPr>
          <p:cNvPr id="11" name="Rectangle 10"/>
          <p:cNvSpPr/>
          <p:nvPr/>
        </p:nvSpPr>
        <p:spPr>
          <a:xfrm>
            <a:off x="1509446" y="2710555"/>
            <a:ext cx="6951946" cy="1831271"/>
          </a:xfrm>
          <a:prstGeom prst="rect">
            <a:avLst/>
          </a:prstGeom>
        </p:spPr>
        <p:txBody>
          <a:bodyPr wrap="square">
            <a:spAutoFit/>
          </a:bodyPr>
          <a:lstStyle/>
          <a:p>
            <a:r>
              <a:rPr lang="en-US" dirty="0" smtClean="0">
                <a:latin typeface="Arial" charset="0"/>
                <a:ea typeface="Arial" charset="0"/>
                <a:cs typeface="Arial" charset="0"/>
              </a:rPr>
              <a:t>Eating </a:t>
            </a:r>
            <a:r>
              <a:rPr lang="en-US" dirty="0">
                <a:latin typeface="Arial" charset="0"/>
                <a:ea typeface="Arial" charset="0"/>
                <a:cs typeface="Arial" charset="0"/>
              </a:rPr>
              <a:t>too much or not wanting to eat at all</a:t>
            </a:r>
          </a:p>
          <a:p>
            <a:endParaRPr lang="en-US" dirty="0">
              <a:latin typeface="Arial" charset="0"/>
              <a:ea typeface="Arial" charset="0"/>
              <a:cs typeface="Arial" charset="0"/>
            </a:endParaRPr>
          </a:p>
          <a:p>
            <a:pPr>
              <a:spcBef>
                <a:spcPts val="600"/>
              </a:spcBef>
            </a:pPr>
            <a:r>
              <a:rPr lang="en-US" dirty="0">
                <a:latin typeface="Arial" charset="0"/>
                <a:ea typeface="Arial" charset="0"/>
                <a:cs typeface="Arial" charset="0"/>
              </a:rPr>
              <a:t>Thinking about or attempting suicide</a:t>
            </a:r>
          </a:p>
          <a:p>
            <a:endParaRPr lang="en-US" dirty="0">
              <a:latin typeface="Arial" charset="0"/>
              <a:ea typeface="Arial" charset="0"/>
              <a:cs typeface="Arial" charset="0"/>
            </a:endParaRPr>
          </a:p>
          <a:p>
            <a:r>
              <a:rPr lang="en-US" dirty="0">
                <a:latin typeface="Arial" charset="0"/>
                <a:ea typeface="Arial" charset="0"/>
                <a:cs typeface="Arial" charset="0"/>
              </a:rPr>
              <a:t>Experiencing feelings of guilt, worthlessness, helplessness, hopelessness</a:t>
            </a:r>
            <a:r>
              <a:rPr lang="en-US" dirty="0" smtClean="0">
                <a:latin typeface="Arial" charset="0"/>
                <a:ea typeface="Arial" charset="0"/>
                <a:cs typeface="Arial" charset="0"/>
              </a:rPr>
              <a:t>,</a:t>
            </a:r>
            <a:r>
              <a:rPr lang="en-US" dirty="0" smtClean="0">
                <a:solidFill>
                  <a:srgbClr val="FF0000"/>
                </a:solidFill>
                <a:latin typeface="Arial" charset="0"/>
                <a:ea typeface="Arial" charset="0"/>
                <a:cs typeface="Arial" charset="0"/>
              </a:rPr>
              <a:t> </a:t>
            </a:r>
            <a:r>
              <a:rPr lang="en-US" dirty="0" smtClean="0">
                <a:latin typeface="Arial" charset="0"/>
                <a:ea typeface="Arial" charset="0"/>
                <a:cs typeface="Arial" charset="0"/>
              </a:rPr>
              <a:t>or </a:t>
            </a:r>
            <a:r>
              <a:rPr lang="en-US" dirty="0">
                <a:latin typeface="Arial" charset="0"/>
                <a:ea typeface="Arial" charset="0"/>
                <a:cs typeface="Arial" charset="0"/>
              </a:rPr>
              <a:t>pessimism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626" y="3259904"/>
            <a:ext cx="552778" cy="5527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626" y="3892675"/>
            <a:ext cx="552778" cy="55277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626" y="2629389"/>
            <a:ext cx="552778" cy="552778"/>
          </a:xfrm>
          <a:prstGeom prst="rect">
            <a:avLst/>
          </a:prstGeom>
        </p:spPr>
      </p:pic>
    </p:spTree>
    <p:extLst>
      <p:ext uri="{BB962C8B-B14F-4D97-AF65-F5344CB8AC3E}">
        <p14:creationId xmlns:p14="http://schemas.microsoft.com/office/powerpoint/2010/main" val="1432479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Be a Friend to Someone With Depression?</a:t>
            </a:r>
            <a:endParaRPr lang="en-US" dirty="0"/>
          </a:p>
        </p:txBody>
      </p:sp>
      <p:sp>
        <p:nvSpPr>
          <p:cNvPr id="3" name="Content Placeholder 2"/>
          <p:cNvSpPr>
            <a:spLocks noGrp="1"/>
          </p:cNvSpPr>
          <p:nvPr>
            <p:ph idx="1"/>
          </p:nvPr>
        </p:nvSpPr>
        <p:spPr/>
        <p:txBody>
          <a:bodyPr>
            <a:normAutofit lnSpcReduction="10000"/>
          </a:bodyPr>
          <a:lstStyle/>
          <a:p>
            <a:pPr>
              <a:buFont typeface="ArialMT" charset="0"/>
              <a:buChar char="Ω"/>
            </a:pPr>
            <a:r>
              <a:rPr lang="en-US" dirty="0" smtClean="0"/>
              <a:t>Reach out. You may want to say:</a:t>
            </a:r>
          </a:p>
          <a:p>
            <a:pPr lvl="1">
              <a:buFont typeface="Arial" panose="020B0604020202020204" pitchFamily="34" charset="0"/>
              <a:buChar char="•"/>
            </a:pPr>
            <a:r>
              <a:rPr lang="en-US" dirty="0" smtClean="0"/>
              <a:t>I’ve </a:t>
            </a:r>
            <a:r>
              <a:rPr lang="en-US" dirty="0"/>
              <a:t>been worried about you. How are you—really?</a:t>
            </a:r>
          </a:p>
          <a:p>
            <a:pPr lvl="1">
              <a:buFont typeface="Arial" panose="020B0604020202020204" pitchFamily="34" charset="0"/>
              <a:buChar char="•"/>
            </a:pPr>
            <a:r>
              <a:rPr lang="en-US" dirty="0" smtClean="0"/>
              <a:t>I’ve </a:t>
            </a:r>
            <a:r>
              <a:rPr lang="en-US" dirty="0"/>
              <a:t>noticed some changes in you lately, and </a:t>
            </a:r>
            <a:r>
              <a:rPr lang="en-US" dirty="0" smtClean="0"/>
              <a:t>I wanted </a:t>
            </a:r>
            <a:r>
              <a:rPr lang="en-US" dirty="0"/>
              <a:t>to check </a:t>
            </a:r>
            <a:r>
              <a:rPr lang="en-US" dirty="0" smtClean="0"/>
              <a:t/>
            </a:r>
            <a:br>
              <a:rPr lang="en-US" dirty="0" smtClean="0"/>
            </a:br>
            <a:r>
              <a:rPr lang="en-US" dirty="0" smtClean="0"/>
              <a:t>in with </a:t>
            </a:r>
            <a:r>
              <a:rPr lang="en-US" dirty="0"/>
              <a:t>you.</a:t>
            </a:r>
          </a:p>
          <a:p>
            <a:pPr lvl="1">
              <a:buFont typeface="Arial" panose="020B0604020202020204" pitchFamily="34" charset="0"/>
              <a:buChar char="•"/>
            </a:pPr>
            <a:r>
              <a:rPr lang="en-US" dirty="0" smtClean="0"/>
              <a:t>It </a:t>
            </a:r>
            <a:r>
              <a:rPr lang="en-US" dirty="0"/>
              <a:t>sounds like you’re having a tough time. It must be really hard </a:t>
            </a:r>
            <a:r>
              <a:rPr lang="en-US" dirty="0" smtClean="0"/>
              <a:t/>
            </a:r>
            <a:br>
              <a:rPr lang="en-US" dirty="0" smtClean="0"/>
            </a:br>
            <a:r>
              <a:rPr lang="en-US" dirty="0" smtClean="0"/>
              <a:t>to </a:t>
            </a:r>
            <a:r>
              <a:rPr lang="en-US" dirty="0"/>
              <a:t>try to hold everything together when you’re feeling this bad. </a:t>
            </a:r>
          </a:p>
          <a:p>
            <a:pPr lvl="1">
              <a:buFont typeface="Arial" panose="020B0604020202020204" pitchFamily="34" charset="0"/>
              <a:buChar char="•"/>
            </a:pPr>
            <a:r>
              <a:rPr lang="en-US" dirty="0" smtClean="0"/>
              <a:t>When </a:t>
            </a:r>
            <a:r>
              <a:rPr lang="en-US" dirty="0"/>
              <a:t>did you start feeling like this? Did something happen that started it?</a:t>
            </a:r>
          </a:p>
          <a:p>
            <a:pPr lvl="1">
              <a:buFont typeface="Arial" panose="020B0604020202020204" pitchFamily="34" charset="0"/>
              <a:buChar char="•"/>
            </a:pPr>
            <a:r>
              <a:rPr lang="en-US" dirty="0" smtClean="0"/>
              <a:t>I </a:t>
            </a:r>
            <a:r>
              <a:rPr lang="en-US" dirty="0"/>
              <a:t>understand. How can I help you to find help?</a:t>
            </a:r>
          </a:p>
          <a:p>
            <a:pPr lvl="1">
              <a:buFont typeface="Arial" panose="020B0604020202020204" pitchFamily="34" charset="0"/>
              <a:buChar char="•"/>
            </a:pPr>
            <a:r>
              <a:rPr lang="en-US" dirty="0" smtClean="0"/>
              <a:t>Feeling </a:t>
            </a:r>
            <a:r>
              <a:rPr lang="en-US" dirty="0"/>
              <a:t>depressed isn’t a sign of weakness. It takes courage </a:t>
            </a:r>
            <a:r>
              <a:rPr lang="en-US" dirty="0" smtClean="0"/>
              <a:t/>
            </a:r>
            <a:br>
              <a:rPr lang="en-US" dirty="0" smtClean="0"/>
            </a:br>
            <a:r>
              <a:rPr lang="en-US" dirty="0" smtClean="0"/>
              <a:t>to </a:t>
            </a:r>
            <a:r>
              <a:rPr lang="en-US" dirty="0"/>
              <a:t>speak </a:t>
            </a:r>
            <a:r>
              <a:rPr lang="en-US" dirty="0" smtClean="0"/>
              <a:t>up.</a:t>
            </a:r>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3162679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5012</TotalTime>
  <Words>1915</Words>
  <Application>Microsoft Macintosh PowerPoint</Application>
  <PresentationFormat>On-screen Show (4:3)</PresentationFormat>
  <Paragraphs>170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.HelveticaNeueDeskInterface-Regular</vt:lpstr>
      <vt:lpstr>ArialMT</vt:lpstr>
      <vt:lpstr>Calibri</vt:lpstr>
      <vt:lpstr>LucidaGrande</vt:lpstr>
      <vt:lpstr>Arial</vt:lpstr>
      <vt:lpstr>Office Theme</vt:lpstr>
      <vt:lpstr>A Community Discussion  on African American Men and Mental Health</vt:lpstr>
      <vt:lpstr>What is Brother, You’re on My Mind?</vt:lpstr>
      <vt:lpstr>What is Mental Health?</vt:lpstr>
      <vt:lpstr>Barriers to Mental Health Treatment</vt:lpstr>
      <vt:lpstr>Why Are We Afraid to Talk About Mental Health? </vt:lpstr>
      <vt:lpstr>African American Men and Mental Health: A Snapshot</vt:lpstr>
      <vt:lpstr>Signs of Depression</vt:lpstr>
      <vt:lpstr>Signs of Depression</vt:lpstr>
      <vt:lpstr>How Can You Be a Friend to Someone With Depression?</vt:lpstr>
      <vt:lpstr>How Can You Be a Friend to Someone With Depression?</vt:lpstr>
      <vt:lpstr>Group Exercise</vt:lpstr>
      <vt:lpstr>Treating Depression</vt:lpstr>
      <vt:lpstr>Maintaining Positive Mental Health</vt:lpstr>
      <vt:lpstr>Questions?</vt:lpstr>
      <vt:lpstr>Resources</vt:lpstr>
    </vt:vector>
  </TitlesOfParts>
  <Company>Palladian Partners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Fong</dc:creator>
  <cp:lastModifiedBy>Microsoft Office User</cp:lastModifiedBy>
  <cp:revision>130</cp:revision>
  <dcterms:created xsi:type="dcterms:W3CDTF">2015-06-24T15:52:35Z</dcterms:created>
  <dcterms:modified xsi:type="dcterms:W3CDTF">2016-04-22T17:38:56Z</dcterms:modified>
</cp:coreProperties>
</file>